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57" r:id="rId2"/>
    <p:sldId id="271" r:id="rId3"/>
    <p:sldId id="283" r:id="rId4"/>
    <p:sldId id="287" r:id="rId5"/>
    <p:sldId id="292" r:id="rId6"/>
    <p:sldId id="293" r:id="rId7"/>
    <p:sldId id="294" r:id="rId8"/>
    <p:sldId id="295" r:id="rId9"/>
    <p:sldId id="286" r:id="rId10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CD0E"/>
    <a:srgbClr val="B91F29"/>
    <a:srgbClr val="D37A28"/>
    <a:srgbClr val="E4D410"/>
    <a:srgbClr val="01BE02"/>
    <a:srgbClr val="1A75BB"/>
    <a:srgbClr val="23A9DC"/>
    <a:srgbClr val="283891"/>
    <a:srgbClr val="25AAE1"/>
    <a:srgbClr val="3674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35" autoAdjust="0"/>
    <p:restoredTop sz="94660"/>
  </p:normalViewPr>
  <p:slideViewPr>
    <p:cSldViewPr snapToGrid="0">
      <p:cViewPr varScale="1">
        <p:scale>
          <a:sx n="73" d="100"/>
          <a:sy n="73" d="100"/>
        </p:scale>
        <p:origin x="316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11D83FB-3991-40C1-8B6A-E3CFFA1C7E5C}" type="doc">
      <dgm:prSet loTypeId="urn:microsoft.com/office/officeart/2005/8/layout/cycle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2258098-3167-42FE-95AD-06C73B69B54D}">
      <dgm:prSet phldrT="[Text]" custT="1"/>
      <dgm:spPr/>
      <dgm:t>
        <a:bodyPr/>
        <a:lstStyle/>
        <a:p>
          <a:r>
            <a:rPr lang="en-US" sz="2400" dirty="0"/>
            <a:t>Arrest</a:t>
          </a:r>
        </a:p>
      </dgm:t>
    </dgm:pt>
    <dgm:pt modelId="{42618E17-C3E8-4A4A-B507-08D59205DBEE}" type="parTrans" cxnId="{6A714553-2C13-4104-8C4B-93B0379AD5FC}">
      <dgm:prSet/>
      <dgm:spPr/>
      <dgm:t>
        <a:bodyPr/>
        <a:lstStyle/>
        <a:p>
          <a:endParaRPr lang="en-US"/>
        </a:p>
      </dgm:t>
    </dgm:pt>
    <dgm:pt modelId="{17EED12E-385B-4149-94D0-0909EAD9BAAE}" type="sibTrans" cxnId="{6A714553-2C13-4104-8C4B-93B0379AD5FC}">
      <dgm:prSet/>
      <dgm:spPr/>
      <dgm:t>
        <a:bodyPr/>
        <a:lstStyle/>
        <a:p>
          <a:endParaRPr lang="en-US"/>
        </a:p>
      </dgm:t>
    </dgm:pt>
    <dgm:pt modelId="{64CD98CB-4612-484C-A146-477C6BC97C3A}">
      <dgm:prSet phldrT="[Text]" custT="1"/>
      <dgm:spPr/>
      <dgm:t>
        <a:bodyPr/>
        <a:lstStyle/>
        <a:p>
          <a:r>
            <a:rPr lang="en-US" sz="2400" dirty="0"/>
            <a:t>Lose Benefits</a:t>
          </a:r>
        </a:p>
      </dgm:t>
    </dgm:pt>
    <dgm:pt modelId="{F48F96D5-A259-4C3F-8945-9EBE67055425}" type="parTrans" cxnId="{1B5B4D01-6FA2-4FC6-BF76-1BCDDC93E81D}">
      <dgm:prSet/>
      <dgm:spPr/>
      <dgm:t>
        <a:bodyPr/>
        <a:lstStyle/>
        <a:p>
          <a:endParaRPr lang="en-US"/>
        </a:p>
      </dgm:t>
    </dgm:pt>
    <dgm:pt modelId="{58BEAF65-EF08-4AAE-8E05-7F93991B7808}" type="sibTrans" cxnId="{1B5B4D01-6FA2-4FC6-BF76-1BCDDC93E81D}">
      <dgm:prSet/>
      <dgm:spPr/>
      <dgm:t>
        <a:bodyPr/>
        <a:lstStyle/>
        <a:p>
          <a:endParaRPr lang="en-US"/>
        </a:p>
      </dgm:t>
    </dgm:pt>
    <dgm:pt modelId="{26761B78-C494-426A-B966-23B3FB7D9495}">
      <dgm:prSet phldrT="[Text]" custT="1"/>
      <dgm:spPr/>
      <dgm:t>
        <a:bodyPr/>
        <a:lstStyle/>
        <a:p>
          <a:r>
            <a:rPr lang="en-US" sz="2400" dirty="0"/>
            <a:t>Lose Housing</a:t>
          </a:r>
        </a:p>
      </dgm:t>
    </dgm:pt>
    <dgm:pt modelId="{32FFCA6E-4272-4261-AA17-DB0A6FD084EC}" type="parTrans" cxnId="{14726DCD-74BE-4B5C-B232-CEFBEDF49F01}">
      <dgm:prSet/>
      <dgm:spPr/>
      <dgm:t>
        <a:bodyPr/>
        <a:lstStyle/>
        <a:p>
          <a:endParaRPr lang="en-US"/>
        </a:p>
      </dgm:t>
    </dgm:pt>
    <dgm:pt modelId="{E9C204D3-1405-40C8-A233-79422A6C1F19}" type="sibTrans" cxnId="{14726DCD-74BE-4B5C-B232-CEFBEDF49F01}">
      <dgm:prSet/>
      <dgm:spPr/>
      <dgm:t>
        <a:bodyPr/>
        <a:lstStyle/>
        <a:p>
          <a:endParaRPr lang="en-US"/>
        </a:p>
      </dgm:t>
    </dgm:pt>
    <dgm:pt modelId="{0833B745-34AD-4266-A415-1486D004E9FD}">
      <dgm:prSet phldrT="[Text]" custT="1"/>
      <dgm:spPr/>
      <dgm:t>
        <a:bodyPr/>
        <a:lstStyle/>
        <a:p>
          <a:r>
            <a:rPr lang="en-US" sz="2400" dirty="0"/>
            <a:t>Lose Kids</a:t>
          </a:r>
        </a:p>
      </dgm:t>
    </dgm:pt>
    <dgm:pt modelId="{7D709349-0C67-41F5-B7E6-FD6BB1799908}" type="parTrans" cxnId="{3EE94C7C-0D02-4A3F-BEB0-9EF0D21B8C4C}">
      <dgm:prSet/>
      <dgm:spPr/>
      <dgm:t>
        <a:bodyPr/>
        <a:lstStyle/>
        <a:p>
          <a:endParaRPr lang="en-US"/>
        </a:p>
      </dgm:t>
    </dgm:pt>
    <dgm:pt modelId="{F8A22727-D4D3-4498-B6A9-B96F590A752F}" type="sibTrans" cxnId="{3EE94C7C-0D02-4A3F-BEB0-9EF0D21B8C4C}">
      <dgm:prSet/>
      <dgm:spPr/>
      <dgm:t>
        <a:bodyPr/>
        <a:lstStyle/>
        <a:p>
          <a:endParaRPr lang="en-US"/>
        </a:p>
      </dgm:t>
    </dgm:pt>
    <dgm:pt modelId="{D94B92A6-82FE-4BB3-8EA5-A769AFDB3238}">
      <dgm:prSet phldrT="[Text]" custT="1"/>
      <dgm:spPr/>
      <dgm:t>
        <a:bodyPr/>
        <a:lstStyle/>
        <a:p>
          <a:r>
            <a:rPr lang="en-US" sz="2400" dirty="0"/>
            <a:t>Lose Hope</a:t>
          </a:r>
        </a:p>
      </dgm:t>
    </dgm:pt>
    <dgm:pt modelId="{37824421-DECE-43C3-A79C-E6711EFB6618}" type="parTrans" cxnId="{3F505D16-A5A5-4CFF-A00C-0C8C7E7B3946}">
      <dgm:prSet/>
      <dgm:spPr/>
      <dgm:t>
        <a:bodyPr/>
        <a:lstStyle/>
        <a:p>
          <a:endParaRPr lang="en-US"/>
        </a:p>
      </dgm:t>
    </dgm:pt>
    <dgm:pt modelId="{F40DEB42-90E4-4879-896D-1132467C5EBC}" type="sibTrans" cxnId="{3F505D16-A5A5-4CFF-A00C-0C8C7E7B3946}">
      <dgm:prSet/>
      <dgm:spPr/>
      <dgm:t>
        <a:bodyPr/>
        <a:lstStyle/>
        <a:p>
          <a:endParaRPr lang="en-US"/>
        </a:p>
      </dgm:t>
    </dgm:pt>
    <dgm:pt modelId="{772B6170-25AB-458B-B075-BBB98D592769}">
      <dgm:prSet custT="1"/>
      <dgm:spPr/>
      <dgm:t>
        <a:bodyPr/>
        <a:lstStyle/>
        <a:p>
          <a:r>
            <a:rPr lang="en-US" sz="2400" dirty="0"/>
            <a:t>Lose Job</a:t>
          </a:r>
        </a:p>
      </dgm:t>
    </dgm:pt>
    <dgm:pt modelId="{8B8B260D-D25B-46D6-920E-97E93624C0BD}" type="parTrans" cxnId="{6CF14DD7-9BB3-4FC0-902E-F99C29043B32}">
      <dgm:prSet/>
      <dgm:spPr/>
      <dgm:t>
        <a:bodyPr/>
        <a:lstStyle/>
        <a:p>
          <a:endParaRPr lang="en-US"/>
        </a:p>
      </dgm:t>
    </dgm:pt>
    <dgm:pt modelId="{909841E9-34A2-4113-AE1F-45CA943587F5}" type="sibTrans" cxnId="{6CF14DD7-9BB3-4FC0-902E-F99C29043B32}">
      <dgm:prSet/>
      <dgm:spPr/>
      <dgm:t>
        <a:bodyPr/>
        <a:lstStyle/>
        <a:p>
          <a:endParaRPr lang="en-US"/>
        </a:p>
      </dgm:t>
    </dgm:pt>
    <dgm:pt modelId="{ACA5387C-30AA-4F7B-AF50-626FC77A4B94}" type="pres">
      <dgm:prSet presAssocID="{211D83FB-3991-40C1-8B6A-E3CFFA1C7E5C}" presName="cycle" presStyleCnt="0">
        <dgm:presLayoutVars>
          <dgm:dir/>
          <dgm:resizeHandles val="exact"/>
        </dgm:presLayoutVars>
      </dgm:prSet>
      <dgm:spPr/>
    </dgm:pt>
    <dgm:pt modelId="{5661BCEC-28EF-4F31-8AB1-E7184D689365}" type="pres">
      <dgm:prSet presAssocID="{92258098-3167-42FE-95AD-06C73B69B54D}" presName="node" presStyleLbl="node1" presStyleIdx="0" presStyleCnt="6">
        <dgm:presLayoutVars>
          <dgm:bulletEnabled val="1"/>
        </dgm:presLayoutVars>
      </dgm:prSet>
      <dgm:spPr/>
    </dgm:pt>
    <dgm:pt modelId="{8931AAC8-5C03-422B-952F-D2351C236052}" type="pres">
      <dgm:prSet presAssocID="{92258098-3167-42FE-95AD-06C73B69B54D}" presName="spNode" presStyleCnt="0"/>
      <dgm:spPr/>
    </dgm:pt>
    <dgm:pt modelId="{BB94B508-E9A5-467D-B817-57351CAF5680}" type="pres">
      <dgm:prSet presAssocID="{17EED12E-385B-4149-94D0-0909EAD9BAAE}" presName="sibTrans" presStyleLbl="sibTrans1D1" presStyleIdx="0" presStyleCnt="6"/>
      <dgm:spPr/>
    </dgm:pt>
    <dgm:pt modelId="{84393C7E-B503-4E1B-A569-9A829088641D}" type="pres">
      <dgm:prSet presAssocID="{772B6170-25AB-458B-B075-BBB98D592769}" presName="node" presStyleLbl="node1" presStyleIdx="1" presStyleCnt="6">
        <dgm:presLayoutVars>
          <dgm:bulletEnabled val="1"/>
        </dgm:presLayoutVars>
      </dgm:prSet>
      <dgm:spPr/>
    </dgm:pt>
    <dgm:pt modelId="{4612E396-9C76-403D-8C5F-1B073B9BF4E2}" type="pres">
      <dgm:prSet presAssocID="{772B6170-25AB-458B-B075-BBB98D592769}" presName="spNode" presStyleCnt="0"/>
      <dgm:spPr/>
    </dgm:pt>
    <dgm:pt modelId="{B5254746-DC3B-432D-B5E6-D8BC71F7178B}" type="pres">
      <dgm:prSet presAssocID="{909841E9-34A2-4113-AE1F-45CA943587F5}" presName="sibTrans" presStyleLbl="sibTrans1D1" presStyleIdx="1" presStyleCnt="6"/>
      <dgm:spPr/>
    </dgm:pt>
    <dgm:pt modelId="{288BF103-B6AC-43E7-9185-39A5A23C904D}" type="pres">
      <dgm:prSet presAssocID="{64CD98CB-4612-484C-A146-477C6BC97C3A}" presName="node" presStyleLbl="node1" presStyleIdx="2" presStyleCnt="6">
        <dgm:presLayoutVars>
          <dgm:bulletEnabled val="1"/>
        </dgm:presLayoutVars>
      </dgm:prSet>
      <dgm:spPr/>
    </dgm:pt>
    <dgm:pt modelId="{D3E8EAE1-F009-419C-B29E-6A14B831AFBF}" type="pres">
      <dgm:prSet presAssocID="{64CD98CB-4612-484C-A146-477C6BC97C3A}" presName="spNode" presStyleCnt="0"/>
      <dgm:spPr/>
    </dgm:pt>
    <dgm:pt modelId="{CC804738-47D2-463D-9DC8-5000ADA54205}" type="pres">
      <dgm:prSet presAssocID="{58BEAF65-EF08-4AAE-8E05-7F93991B7808}" presName="sibTrans" presStyleLbl="sibTrans1D1" presStyleIdx="2" presStyleCnt="6"/>
      <dgm:spPr/>
    </dgm:pt>
    <dgm:pt modelId="{FA0958D8-9BE1-47F6-90DA-8D26B5AF35FE}" type="pres">
      <dgm:prSet presAssocID="{26761B78-C494-426A-B966-23B3FB7D9495}" presName="node" presStyleLbl="node1" presStyleIdx="3" presStyleCnt="6">
        <dgm:presLayoutVars>
          <dgm:bulletEnabled val="1"/>
        </dgm:presLayoutVars>
      </dgm:prSet>
      <dgm:spPr/>
    </dgm:pt>
    <dgm:pt modelId="{68905093-8AAA-4966-9E6C-3FF7602B390D}" type="pres">
      <dgm:prSet presAssocID="{26761B78-C494-426A-B966-23B3FB7D9495}" presName="spNode" presStyleCnt="0"/>
      <dgm:spPr/>
    </dgm:pt>
    <dgm:pt modelId="{A8AD7D71-DEA3-45E4-BABE-035EDA628FDD}" type="pres">
      <dgm:prSet presAssocID="{E9C204D3-1405-40C8-A233-79422A6C1F19}" presName="sibTrans" presStyleLbl="sibTrans1D1" presStyleIdx="3" presStyleCnt="6"/>
      <dgm:spPr/>
    </dgm:pt>
    <dgm:pt modelId="{82D02E67-4639-4E6B-9210-80CE7F052C76}" type="pres">
      <dgm:prSet presAssocID="{0833B745-34AD-4266-A415-1486D004E9FD}" presName="node" presStyleLbl="node1" presStyleIdx="4" presStyleCnt="6">
        <dgm:presLayoutVars>
          <dgm:bulletEnabled val="1"/>
        </dgm:presLayoutVars>
      </dgm:prSet>
      <dgm:spPr/>
    </dgm:pt>
    <dgm:pt modelId="{D50B604B-D7C5-4318-BE01-31FE957551BF}" type="pres">
      <dgm:prSet presAssocID="{0833B745-34AD-4266-A415-1486D004E9FD}" presName="spNode" presStyleCnt="0"/>
      <dgm:spPr/>
    </dgm:pt>
    <dgm:pt modelId="{6AC07087-B215-4F6C-B115-3D0D7A340463}" type="pres">
      <dgm:prSet presAssocID="{F8A22727-D4D3-4498-B6A9-B96F590A752F}" presName="sibTrans" presStyleLbl="sibTrans1D1" presStyleIdx="4" presStyleCnt="6"/>
      <dgm:spPr/>
    </dgm:pt>
    <dgm:pt modelId="{9398E086-1C35-45A9-B3A7-4B75F3A73E9B}" type="pres">
      <dgm:prSet presAssocID="{D94B92A6-82FE-4BB3-8EA5-A769AFDB3238}" presName="node" presStyleLbl="node1" presStyleIdx="5" presStyleCnt="6">
        <dgm:presLayoutVars>
          <dgm:bulletEnabled val="1"/>
        </dgm:presLayoutVars>
      </dgm:prSet>
      <dgm:spPr/>
    </dgm:pt>
    <dgm:pt modelId="{CF17F33E-8D95-4228-976B-9D659D5EAB02}" type="pres">
      <dgm:prSet presAssocID="{D94B92A6-82FE-4BB3-8EA5-A769AFDB3238}" presName="spNode" presStyleCnt="0"/>
      <dgm:spPr/>
    </dgm:pt>
    <dgm:pt modelId="{4B90281C-8E62-4FA5-87EB-CD1FED9E79A9}" type="pres">
      <dgm:prSet presAssocID="{F40DEB42-90E4-4879-896D-1132467C5EBC}" presName="sibTrans" presStyleLbl="sibTrans1D1" presStyleIdx="5" presStyleCnt="6"/>
      <dgm:spPr/>
    </dgm:pt>
  </dgm:ptLst>
  <dgm:cxnLst>
    <dgm:cxn modelId="{1B5B4D01-6FA2-4FC6-BF76-1BCDDC93E81D}" srcId="{211D83FB-3991-40C1-8B6A-E3CFFA1C7E5C}" destId="{64CD98CB-4612-484C-A146-477C6BC97C3A}" srcOrd="2" destOrd="0" parTransId="{F48F96D5-A259-4C3F-8945-9EBE67055425}" sibTransId="{58BEAF65-EF08-4AAE-8E05-7F93991B7808}"/>
    <dgm:cxn modelId="{2C79F707-55D6-43EA-AE29-4D18D5A06BE2}" type="presOf" srcId="{909841E9-34A2-4113-AE1F-45CA943587F5}" destId="{B5254746-DC3B-432D-B5E6-D8BC71F7178B}" srcOrd="0" destOrd="0" presId="urn:microsoft.com/office/officeart/2005/8/layout/cycle5"/>
    <dgm:cxn modelId="{3F505D16-A5A5-4CFF-A00C-0C8C7E7B3946}" srcId="{211D83FB-3991-40C1-8B6A-E3CFFA1C7E5C}" destId="{D94B92A6-82FE-4BB3-8EA5-A769AFDB3238}" srcOrd="5" destOrd="0" parTransId="{37824421-DECE-43C3-A79C-E6711EFB6618}" sibTransId="{F40DEB42-90E4-4879-896D-1132467C5EBC}"/>
    <dgm:cxn modelId="{A0967720-BB39-4151-BD36-BF47186EEED4}" type="presOf" srcId="{F8A22727-D4D3-4498-B6A9-B96F590A752F}" destId="{6AC07087-B215-4F6C-B115-3D0D7A340463}" srcOrd="0" destOrd="0" presId="urn:microsoft.com/office/officeart/2005/8/layout/cycle5"/>
    <dgm:cxn modelId="{D94A7341-4B29-4230-9B48-C77D30C5A8D2}" type="presOf" srcId="{17EED12E-385B-4149-94D0-0909EAD9BAAE}" destId="{BB94B508-E9A5-467D-B817-57351CAF5680}" srcOrd="0" destOrd="0" presId="urn:microsoft.com/office/officeart/2005/8/layout/cycle5"/>
    <dgm:cxn modelId="{BBDC5845-D853-46CF-9EB6-08F48CB50374}" type="presOf" srcId="{58BEAF65-EF08-4AAE-8E05-7F93991B7808}" destId="{CC804738-47D2-463D-9DC8-5000ADA54205}" srcOrd="0" destOrd="0" presId="urn:microsoft.com/office/officeart/2005/8/layout/cycle5"/>
    <dgm:cxn modelId="{C669F550-06F9-4D7F-8A3E-A4E431BD6E78}" type="presOf" srcId="{92258098-3167-42FE-95AD-06C73B69B54D}" destId="{5661BCEC-28EF-4F31-8AB1-E7184D689365}" srcOrd="0" destOrd="0" presId="urn:microsoft.com/office/officeart/2005/8/layout/cycle5"/>
    <dgm:cxn modelId="{6A714553-2C13-4104-8C4B-93B0379AD5FC}" srcId="{211D83FB-3991-40C1-8B6A-E3CFFA1C7E5C}" destId="{92258098-3167-42FE-95AD-06C73B69B54D}" srcOrd="0" destOrd="0" parTransId="{42618E17-C3E8-4A4A-B507-08D59205DBEE}" sibTransId="{17EED12E-385B-4149-94D0-0909EAD9BAAE}"/>
    <dgm:cxn modelId="{C057E673-7F0D-4768-9DC2-B661DD4E4DD5}" type="presOf" srcId="{0833B745-34AD-4266-A415-1486D004E9FD}" destId="{82D02E67-4639-4E6B-9210-80CE7F052C76}" srcOrd="0" destOrd="0" presId="urn:microsoft.com/office/officeart/2005/8/layout/cycle5"/>
    <dgm:cxn modelId="{22982377-79D9-41D4-BEF0-844DD63F5137}" type="presOf" srcId="{F40DEB42-90E4-4879-896D-1132467C5EBC}" destId="{4B90281C-8E62-4FA5-87EB-CD1FED9E79A9}" srcOrd="0" destOrd="0" presId="urn:microsoft.com/office/officeart/2005/8/layout/cycle5"/>
    <dgm:cxn modelId="{4B540078-4C7F-4A66-98E4-BE597BAE12A4}" type="presOf" srcId="{E9C204D3-1405-40C8-A233-79422A6C1F19}" destId="{A8AD7D71-DEA3-45E4-BABE-035EDA628FDD}" srcOrd="0" destOrd="0" presId="urn:microsoft.com/office/officeart/2005/8/layout/cycle5"/>
    <dgm:cxn modelId="{43E3DF78-DA73-4D17-B4A0-F23A5B7EC996}" type="presOf" srcId="{64CD98CB-4612-484C-A146-477C6BC97C3A}" destId="{288BF103-B6AC-43E7-9185-39A5A23C904D}" srcOrd="0" destOrd="0" presId="urn:microsoft.com/office/officeart/2005/8/layout/cycle5"/>
    <dgm:cxn modelId="{3EE94C7C-0D02-4A3F-BEB0-9EF0D21B8C4C}" srcId="{211D83FB-3991-40C1-8B6A-E3CFFA1C7E5C}" destId="{0833B745-34AD-4266-A415-1486D004E9FD}" srcOrd="4" destOrd="0" parTransId="{7D709349-0C67-41F5-B7E6-FD6BB1799908}" sibTransId="{F8A22727-D4D3-4498-B6A9-B96F590A752F}"/>
    <dgm:cxn modelId="{10B77E7C-7526-4FEB-8FD6-E26166BB0770}" type="presOf" srcId="{211D83FB-3991-40C1-8B6A-E3CFFA1C7E5C}" destId="{ACA5387C-30AA-4F7B-AF50-626FC77A4B94}" srcOrd="0" destOrd="0" presId="urn:microsoft.com/office/officeart/2005/8/layout/cycle5"/>
    <dgm:cxn modelId="{BBB962BF-77A8-478D-AACD-266ACFCF4A4A}" type="presOf" srcId="{D94B92A6-82FE-4BB3-8EA5-A769AFDB3238}" destId="{9398E086-1C35-45A9-B3A7-4B75F3A73E9B}" srcOrd="0" destOrd="0" presId="urn:microsoft.com/office/officeart/2005/8/layout/cycle5"/>
    <dgm:cxn modelId="{14726DCD-74BE-4B5C-B232-CEFBEDF49F01}" srcId="{211D83FB-3991-40C1-8B6A-E3CFFA1C7E5C}" destId="{26761B78-C494-426A-B966-23B3FB7D9495}" srcOrd="3" destOrd="0" parTransId="{32FFCA6E-4272-4261-AA17-DB0A6FD084EC}" sibTransId="{E9C204D3-1405-40C8-A233-79422A6C1F19}"/>
    <dgm:cxn modelId="{7ED89DD0-ACCB-4E68-8C42-99F974BBD0CB}" type="presOf" srcId="{26761B78-C494-426A-B966-23B3FB7D9495}" destId="{FA0958D8-9BE1-47F6-90DA-8D26B5AF35FE}" srcOrd="0" destOrd="0" presId="urn:microsoft.com/office/officeart/2005/8/layout/cycle5"/>
    <dgm:cxn modelId="{6CF14DD7-9BB3-4FC0-902E-F99C29043B32}" srcId="{211D83FB-3991-40C1-8B6A-E3CFFA1C7E5C}" destId="{772B6170-25AB-458B-B075-BBB98D592769}" srcOrd="1" destOrd="0" parTransId="{8B8B260D-D25B-46D6-920E-97E93624C0BD}" sibTransId="{909841E9-34A2-4113-AE1F-45CA943587F5}"/>
    <dgm:cxn modelId="{A08C39FE-C894-44F5-8049-5998604F91F5}" type="presOf" srcId="{772B6170-25AB-458B-B075-BBB98D592769}" destId="{84393C7E-B503-4E1B-A569-9A829088641D}" srcOrd="0" destOrd="0" presId="urn:microsoft.com/office/officeart/2005/8/layout/cycle5"/>
    <dgm:cxn modelId="{22B32047-2017-4ABB-8C49-F2C34FDF5E46}" type="presParOf" srcId="{ACA5387C-30AA-4F7B-AF50-626FC77A4B94}" destId="{5661BCEC-28EF-4F31-8AB1-E7184D689365}" srcOrd="0" destOrd="0" presId="urn:microsoft.com/office/officeart/2005/8/layout/cycle5"/>
    <dgm:cxn modelId="{224ADD51-0E9E-4501-AA26-1F97D3199774}" type="presParOf" srcId="{ACA5387C-30AA-4F7B-AF50-626FC77A4B94}" destId="{8931AAC8-5C03-422B-952F-D2351C236052}" srcOrd="1" destOrd="0" presId="urn:microsoft.com/office/officeart/2005/8/layout/cycle5"/>
    <dgm:cxn modelId="{DA49397E-0A40-4FCF-945D-2055B540C29F}" type="presParOf" srcId="{ACA5387C-30AA-4F7B-AF50-626FC77A4B94}" destId="{BB94B508-E9A5-467D-B817-57351CAF5680}" srcOrd="2" destOrd="0" presId="urn:microsoft.com/office/officeart/2005/8/layout/cycle5"/>
    <dgm:cxn modelId="{01384687-A27F-46D9-9483-49F70D1286A4}" type="presParOf" srcId="{ACA5387C-30AA-4F7B-AF50-626FC77A4B94}" destId="{84393C7E-B503-4E1B-A569-9A829088641D}" srcOrd="3" destOrd="0" presId="urn:microsoft.com/office/officeart/2005/8/layout/cycle5"/>
    <dgm:cxn modelId="{5E4297C2-A238-4799-A552-F59811A5D7FE}" type="presParOf" srcId="{ACA5387C-30AA-4F7B-AF50-626FC77A4B94}" destId="{4612E396-9C76-403D-8C5F-1B073B9BF4E2}" srcOrd="4" destOrd="0" presId="urn:microsoft.com/office/officeart/2005/8/layout/cycle5"/>
    <dgm:cxn modelId="{D581214A-1818-4031-A736-63C42A48BC7A}" type="presParOf" srcId="{ACA5387C-30AA-4F7B-AF50-626FC77A4B94}" destId="{B5254746-DC3B-432D-B5E6-D8BC71F7178B}" srcOrd="5" destOrd="0" presId="urn:microsoft.com/office/officeart/2005/8/layout/cycle5"/>
    <dgm:cxn modelId="{C99A4203-C6C6-467E-90B0-B362937A26E2}" type="presParOf" srcId="{ACA5387C-30AA-4F7B-AF50-626FC77A4B94}" destId="{288BF103-B6AC-43E7-9185-39A5A23C904D}" srcOrd="6" destOrd="0" presId="urn:microsoft.com/office/officeart/2005/8/layout/cycle5"/>
    <dgm:cxn modelId="{0C0B24F5-8EBF-4DE2-A854-E7CD643F8CFC}" type="presParOf" srcId="{ACA5387C-30AA-4F7B-AF50-626FC77A4B94}" destId="{D3E8EAE1-F009-419C-B29E-6A14B831AFBF}" srcOrd="7" destOrd="0" presId="urn:microsoft.com/office/officeart/2005/8/layout/cycle5"/>
    <dgm:cxn modelId="{E395054E-44AD-4137-BD79-FC8EBB22112A}" type="presParOf" srcId="{ACA5387C-30AA-4F7B-AF50-626FC77A4B94}" destId="{CC804738-47D2-463D-9DC8-5000ADA54205}" srcOrd="8" destOrd="0" presId="urn:microsoft.com/office/officeart/2005/8/layout/cycle5"/>
    <dgm:cxn modelId="{004DDE28-08C7-477F-A4C7-3AF8A21D7E8D}" type="presParOf" srcId="{ACA5387C-30AA-4F7B-AF50-626FC77A4B94}" destId="{FA0958D8-9BE1-47F6-90DA-8D26B5AF35FE}" srcOrd="9" destOrd="0" presId="urn:microsoft.com/office/officeart/2005/8/layout/cycle5"/>
    <dgm:cxn modelId="{FE92A607-2B5E-42BC-A1E1-CC62ED2827EA}" type="presParOf" srcId="{ACA5387C-30AA-4F7B-AF50-626FC77A4B94}" destId="{68905093-8AAA-4966-9E6C-3FF7602B390D}" srcOrd="10" destOrd="0" presId="urn:microsoft.com/office/officeart/2005/8/layout/cycle5"/>
    <dgm:cxn modelId="{231E1051-FE5E-4756-AD16-A98C14FDD682}" type="presParOf" srcId="{ACA5387C-30AA-4F7B-AF50-626FC77A4B94}" destId="{A8AD7D71-DEA3-45E4-BABE-035EDA628FDD}" srcOrd="11" destOrd="0" presId="urn:microsoft.com/office/officeart/2005/8/layout/cycle5"/>
    <dgm:cxn modelId="{0050A23E-FD0D-411F-9798-B3DC3E87426F}" type="presParOf" srcId="{ACA5387C-30AA-4F7B-AF50-626FC77A4B94}" destId="{82D02E67-4639-4E6B-9210-80CE7F052C76}" srcOrd="12" destOrd="0" presId="urn:microsoft.com/office/officeart/2005/8/layout/cycle5"/>
    <dgm:cxn modelId="{4FA60F78-4468-43A1-A734-AE8C732CCBC2}" type="presParOf" srcId="{ACA5387C-30AA-4F7B-AF50-626FC77A4B94}" destId="{D50B604B-D7C5-4318-BE01-31FE957551BF}" srcOrd="13" destOrd="0" presId="urn:microsoft.com/office/officeart/2005/8/layout/cycle5"/>
    <dgm:cxn modelId="{DA0A4A7E-EAAF-488E-9333-0A2221C3257E}" type="presParOf" srcId="{ACA5387C-30AA-4F7B-AF50-626FC77A4B94}" destId="{6AC07087-B215-4F6C-B115-3D0D7A340463}" srcOrd="14" destOrd="0" presId="urn:microsoft.com/office/officeart/2005/8/layout/cycle5"/>
    <dgm:cxn modelId="{443B0A71-0818-4DE3-B572-EE8E787EC6AF}" type="presParOf" srcId="{ACA5387C-30AA-4F7B-AF50-626FC77A4B94}" destId="{9398E086-1C35-45A9-B3A7-4B75F3A73E9B}" srcOrd="15" destOrd="0" presId="urn:microsoft.com/office/officeart/2005/8/layout/cycle5"/>
    <dgm:cxn modelId="{9BBA19E9-0BE1-42AF-A932-C646E508830D}" type="presParOf" srcId="{ACA5387C-30AA-4F7B-AF50-626FC77A4B94}" destId="{CF17F33E-8D95-4228-976B-9D659D5EAB02}" srcOrd="16" destOrd="0" presId="urn:microsoft.com/office/officeart/2005/8/layout/cycle5"/>
    <dgm:cxn modelId="{5E1AA977-6AF9-4C51-AEA6-11913C0CA37F}" type="presParOf" srcId="{ACA5387C-30AA-4F7B-AF50-626FC77A4B94}" destId="{4B90281C-8E62-4FA5-87EB-CD1FED9E79A9}" srcOrd="17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9E52BDC-73C7-4C80-9B62-68A8AA1FCD19}" type="doc">
      <dgm:prSet loTypeId="urn:microsoft.com/office/officeart/2005/8/layout/hProcess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349B36D-3F70-4C7F-AFAC-3140C14125CC}">
      <dgm:prSet phldrT="[Text]"/>
      <dgm:spPr/>
      <dgm:t>
        <a:bodyPr/>
        <a:lstStyle/>
        <a:p>
          <a:r>
            <a:rPr lang="en-US" dirty="0"/>
            <a:t>A client was charged with three felonies an Burglary, Criminal Trespassing, and Criminal Mischief and bail was set at $10,000. </a:t>
          </a:r>
        </a:p>
        <a:p>
          <a:r>
            <a:rPr lang="en-US" dirty="0"/>
            <a:t>He faced a maximum sentence of up to 27 and was likely to be sentenced for up to 10 years in prison. </a:t>
          </a:r>
        </a:p>
      </dgm:t>
    </dgm:pt>
    <dgm:pt modelId="{89F9FC9C-A490-4552-BDCD-F7A62A4D226B}" type="parTrans" cxnId="{7227884D-15BC-4631-B444-375DBBEC74A9}">
      <dgm:prSet/>
      <dgm:spPr/>
      <dgm:t>
        <a:bodyPr/>
        <a:lstStyle/>
        <a:p>
          <a:endParaRPr lang="en-US"/>
        </a:p>
      </dgm:t>
    </dgm:pt>
    <dgm:pt modelId="{4E9E4074-E2D4-493F-9256-5DF53946B97F}" type="sibTrans" cxnId="{7227884D-15BC-4631-B444-375DBBEC74A9}">
      <dgm:prSet/>
      <dgm:spPr/>
      <dgm:t>
        <a:bodyPr/>
        <a:lstStyle/>
        <a:p>
          <a:endParaRPr lang="en-US"/>
        </a:p>
      </dgm:t>
    </dgm:pt>
    <dgm:pt modelId="{FEB58BDE-D6FE-478B-A32C-91D9FC1DC682}">
      <dgm:prSet phldrT="[Text]"/>
      <dgm:spPr/>
      <dgm:t>
        <a:bodyPr/>
        <a:lstStyle/>
        <a:p>
          <a:r>
            <a:rPr lang="en-US" dirty="0"/>
            <a:t>SUPPORT &amp; INTERVENTION</a:t>
          </a:r>
        </a:p>
      </dgm:t>
    </dgm:pt>
    <dgm:pt modelId="{FAC0780C-DD35-4E41-A4DE-06AA3FD2F220}" type="parTrans" cxnId="{8F5942A9-B5B7-409A-BAD5-C06674C0CA63}">
      <dgm:prSet/>
      <dgm:spPr/>
      <dgm:t>
        <a:bodyPr/>
        <a:lstStyle/>
        <a:p>
          <a:endParaRPr lang="en-US"/>
        </a:p>
      </dgm:t>
    </dgm:pt>
    <dgm:pt modelId="{04FE0F51-0AE7-484C-8CB3-0D3B73B14753}" type="sibTrans" cxnId="{8F5942A9-B5B7-409A-BAD5-C06674C0CA63}">
      <dgm:prSet/>
      <dgm:spPr/>
      <dgm:t>
        <a:bodyPr/>
        <a:lstStyle/>
        <a:p>
          <a:endParaRPr lang="en-US"/>
        </a:p>
      </dgm:t>
    </dgm:pt>
    <dgm:pt modelId="{6030F3CA-ACE6-4C78-B419-B522A1721192}">
      <dgm:prSet phldrT="[Text]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n-US" dirty="0"/>
            <a:t>Upon meeting him in jail to prepare for his Early Bail Review hearing, his Bail Advocate learned he was homeless and struggling with a drug addiction. </a:t>
          </a:r>
        </a:p>
        <a:p>
          <a:pPr>
            <a:buFont typeface="Symbol" panose="05050102010706020507" pitchFamily="18" charset="2"/>
            <a:buChar char=""/>
          </a:pPr>
          <a:r>
            <a:rPr lang="en-US" dirty="0"/>
            <a:t>The Bail Advocate worked swiftly to enroll him in inpatient treatment and then to help him transition into a recovery house.</a:t>
          </a:r>
        </a:p>
      </dgm:t>
    </dgm:pt>
    <dgm:pt modelId="{76B0F18E-FAAD-4E61-A757-282B1D4DF610}" type="parTrans" cxnId="{256D80C2-9B59-40B2-9239-A05343C1963B}">
      <dgm:prSet/>
      <dgm:spPr/>
      <dgm:t>
        <a:bodyPr/>
        <a:lstStyle/>
        <a:p>
          <a:endParaRPr lang="en-US"/>
        </a:p>
      </dgm:t>
    </dgm:pt>
    <dgm:pt modelId="{6597B2AA-5C0B-48F8-AD51-E4F8B57964BB}" type="sibTrans" cxnId="{256D80C2-9B59-40B2-9239-A05343C1963B}">
      <dgm:prSet/>
      <dgm:spPr/>
      <dgm:t>
        <a:bodyPr/>
        <a:lstStyle/>
        <a:p>
          <a:endParaRPr lang="en-US"/>
        </a:p>
      </dgm:t>
    </dgm:pt>
    <dgm:pt modelId="{1BB9FD79-5735-47BF-9399-86E6A3500479}">
      <dgm:prSet phldrT="[Text]"/>
      <dgm:spPr/>
      <dgm:t>
        <a:bodyPr/>
        <a:lstStyle/>
        <a:p>
          <a:r>
            <a:rPr lang="en-US" dirty="0"/>
            <a:t>OUTCOMES</a:t>
          </a:r>
        </a:p>
      </dgm:t>
    </dgm:pt>
    <dgm:pt modelId="{C7D9CCEE-B26A-4BC1-9A1C-594FB7337CAD}" type="parTrans" cxnId="{0C518B6E-04A0-41BA-B3A1-7A2FF6025392}">
      <dgm:prSet/>
      <dgm:spPr/>
      <dgm:t>
        <a:bodyPr/>
        <a:lstStyle/>
        <a:p>
          <a:endParaRPr lang="en-US"/>
        </a:p>
      </dgm:t>
    </dgm:pt>
    <dgm:pt modelId="{CB8C9447-8B18-4A2C-88D5-1BB90315B584}" type="sibTrans" cxnId="{0C518B6E-04A0-41BA-B3A1-7A2FF6025392}">
      <dgm:prSet/>
      <dgm:spPr/>
      <dgm:t>
        <a:bodyPr/>
        <a:lstStyle/>
        <a:p>
          <a:endParaRPr lang="en-US"/>
        </a:p>
      </dgm:t>
    </dgm:pt>
    <dgm:pt modelId="{A9ECD8A2-6A0C-4B7B-A141-AA406EF1E3CD}">
      <dgm:prSet phldrT="[Text]"/>
      <dgm:spPr/>
      <dgm:t>
        <a:bodyPr/>
        <a:lstStyle/>
        <a:p>
          <a:r>
            <a:rPr lang="en-US" dirty="0"/>
            <a:t>The Advocate communicated his needs and the community solutions to the defense attorney who used it to negotiate with the prosecutor.</a:t>
          </a:r>
        </a:p>
        <a:p>
          <a:r>
            <a:rPr lang="en-US" dirty="0"/>
            <a:t>The client was convicted of a misdemeanor, avoiding the felony conviction as well as jail and probation. </a:t>
          </a:r>
        </a:p>
        <a:p>
          <a:r>
            <a:rPr lang="en-US" dirty="0"/>
            <a:t>Had the treatment program not accepted the referral on such short notice, the client would have been more likely to plea to a more serious charge in order to leave jail.</a:t>
          </a:r>
        </a:p>
      </dgm:t>
    </dgm:pt>
    <dgm:pt modelId="{FB8BB6B8-DC65-4E95-81F5-812BB4616535}" type="parTrans" cxnId="{F9C1B3B9-6E62-4C2D-B0A5-21C311F0DD66}">
      <dgm:prSet/>
      <dgm:spPr/>
      <dgm:t>
        <a:bodyPr/>
        <a:lstStyle/>
        <a:p>
          <a:endParaRPr lang="en-US"/>
        </a:p>
      </dgm:t>
    </dgm:pt>
    <dgm:pt modelId="{4F2C3EB7-878E-4407-952B-753D4C096CBB}" type="sibTrans" cxnId="{F9C1B3B9-6E62-4C2D-B0A5-21C311F0DD66}">
      <dgm:prSet/>
      <dgm:spPr/>
      <dgm:t>
        <a:bodyPr/>
        <a:lstStyle/>
        <a:p>
          <a:endParaRPr lang="en-US"/>
        </a:p>
      </dgm:t>
    </dgm:pt>
    <dgm:pt modelId="{D9F40AEE-21C2-401B-8095-A8FFABA68C86}">
      <dgm:prSet phldrT="[Text]"/>
      <dgm:spPr/>
      <dgm:t>
        <a:bodyPr/>
        <a:lstStyle/>
        <a:p>
          <a:r>
            <a:rPr lang="en-US" dirty="0"/>
            <a:t>BACKGROUND</a:t>
          </a:r>
        </a:p>
      </dgm:t>
    </dgm:pt>
    <dgm:pt modelId="{1E9AED7E-3CA4-48AC-AAEC-D38AB78884FA}" type="sibTrans" cxnId="{C9240FFF-4E34-403C-9351-83CF190C9CCA}">
      <dgm:prSet/>
      <dgm:spPr/>
      <dgm:t>
        <a:bodyPr/>
        <a:lstStyle/>
        <a:p>
          <a:endParaRPr lang="en-US"/>
        </a:p>
      </dgm:t>
    </dgm:pt>
    <dgm:pt modelId="{0057459A-3278-448B-B5BF-813A00B7367E}" type="parTrans" cxnId="{C9240FFF-4E34-403C-9351-83CF190C9CCA}">
      <dgm:prSet/>
      <dgm:spPr/>
      <dgm:t>
        <a:bodyPr/>
        <a:lstStyle/>
        <a:p>
          <a:endParaRPr lang="en-US"/>
        </a:p>
      </dgm:t>
    </dgm:pt>
    <dgm:pt modelId="{C7F22A80-A88F-43FE-9C96-5171B3131ADA}" type="pres">
      <dgm:prSet presAssocID="{99E52BDC-73C7-4C80-9B62-68A8AA1FCD19}" presName="Name0" presStyleCnt="0">
        <dgm:presLayoutVars>
          <dgm:dir/>
          <dgm:animLvl val="lvl"/>
          <dgm:resizeHandles val="exact"/>
        </dgm:presLayoutVars>
      </dgm:prSet>
      <dgm:spPr/>
    </dgm:pt>
    <dgm:pt modelId="{F6711EBB-65DF-4476-8B6B-3D33852B30B1}" type="pres">
      <dgm:prSet presAssocID="{D9F40AEE-21C2-401B-8095-A8FFABA68C86}" presName="compositeNode" presStyleCnt="0">
        <dgm:presLayoutVars>
          <dgm:bulletEnabled val="1"/>
        </dgm:presLayoutVars>
      </dgm:prSet>
      <dgm:spPr/>
    </dgm:pt>
    <dgm:pt modelId="{816D0363-4A19-4769-B284-B1EF5616DEDB}" type="pres">
      <dgm:prSet presAssocID="{D9F40AEE-21C2-401B-8095-A8FFABA68C86}" presName="bgRect" presStyleLbl="node1" presStyleIdx="0" presStyleCnt="3"/>
      <dgm:spPr/>
    </dgm:pt>
    <dgm:pt modelId="{8DD87D16-622E-4F71-969A-4A1D6785A117}" type="pres">
      <dgm:prSet presAssocID="{D9F40AEE-21C2-401B-8095-A8FFABA68C86}" presName="parentNode" presStyleLbl="node1" presStyleIdx="0" presStyleCnt="3">
        <dgm:presLayoutVars>
          <dgm:chMax val="0"/>
          <dgm:bulletEnabled val="1"/>
        </dgm:presLayoutVars>
      </dgm:prSet>
      <dgm:spPr/>
    </dgm:pt>
    <dgm:pt modelId="{A26B2597-9D89-494A-902D-2F5A60D00DBD}" type="pres">
      <dgm:prSet presAssocID="{D9F40AEE-21C2-401B-8095-A8FFABA68C86}" presName="childNode" presStyleLbl="node1" presStyleIdx="0" presStyleCnt="3">
        <dgm:presLayoutVars>
          <dgm:bulletEnabled val="1"/>
        </dgm:presLayoutVars>
      </dgm:prSet>
      <dgm:spPr/>
    </dgm:pt>
    <dgm:pt modelId="{95DE5A27-54DD-46FA-B0B0-081F4CED71C9}" type="pres">
      <dgm:prSet presAssocID="{1E9AED7E-3CA4-48AC-AAEC-D38AB78884FA}" presName="hSp" presStyleCnt="0"/>
      <dgm:spPr/>
    </dgm:pt>
    <dgm:pt modelId="{36D4F3E8-83CB-4C8B-BC76-5E55222F8EE5}" type="pres">
      <dgm:prSet presAssocID="{1E9AED7E-3CA4-48AC-AAEC-D38AB78884FA}" presName="vProcSp" presStyleCnt="0"/>
      <dgm:spPr/>
    </dgm:pt>
    <dgm:pt modelId="{54B8D866-D222-4619-86E6-ACD0A810B555}" type="pres">
      <dgm:prSet presAssocID="{1E9AED7E-3CA4-48AC-AAEC-D38AB78884FA}" presName="vSp1" presStyleCnt="0"/>
      <dgm:spPr/>
    </dgm:pt>
    <dgm:pt modelId="{692C5949-7ED0-4761-8FFA-B3E139ABE9EA}" type="pres">
      <dgm:prSet presAssocID="{1E9AED7E-3CA4-48AC-AAEC-D38AB78884FA}" presName="simulatedConn" presStyleLbl="solidFgAcc1" presStyleIdx="0" presStyleCnt="2"/>
      <dgm:spPr/>
    </dgm:pt>
    <dgm:pt modelId="{0C001FBF-2E68-4C1C-8FE3-36A72D674B98}" type="pres">
      <dgm:prSet presAssocID="{1E9AED7E-3CA4-48AC-AAEC-D38AB78884FA}" presName="vSp2" presStyleCnt="0"/>
      <dgm:spPr/>
    </dgm:pt>
    <dgm:pt modelId="{D15269C4-31E4-4F64-84D6-D3990D88ED34}" type="pres">
      <dgm:prSet presAssocID="{1E9AED7E-3CA4-48AC-AAEC-D38AB78884FA}" presName="sibTrans" presStyleCnt="0"/>
      <dgm:spPr/>
    </dgm:pt>
    <dgm:pt modelId="{50F4D450-26E4-4EAD-BCAC-98A321663BF7}" type="pres">
      <dgm:prSet presAssocID="{FEB58BDE-D6FE-478B-A32C-91D9FC1DC682}" presName="compositeNode" presStyleCnt="0">
        <dgm:presLayoutVars>
          <dgm:bulletEnabled val="1"/>
        </dgm:presLayoutVars>
      </dgm:prSet>
      <dgm:spPr/>
    </dgm:pt>
    <dgm:pt modelId="{3E0128FB-9EB8-4245-B697-DB668B10EA93}" type="pres">
      <dgm:prSet presAssocID="{FEB58BDE-D6FE-478B-A32C-91D9FC1DC682}" presName="bgRect" presStyleLbl="node1" presStyleIdx="1" presStyleCnt="3"/>
      <dgm:spPr/>
    </dgm:pt>
    <dgm:pt modelId="{F0C4C547-E89F-4410-9223-3088BCAD6DE5}" type="pres">
      <dgm:prSet presAssocID="{FEB58BDE-D6FE-478B-A32C-91D9FC1DC682}" presName="parentNode" presStyleLbl="node1" presStyleIdx="1" presStyleCnt="3">
        <dgm:presLayoutVars>
          <dgm:chMax val="0"/>
          <dgm:bulletEnabled val="1"/>
        </dgm:presLayoutVars>
      </dgm:prSet>
      <dgm:spPr/>
    </dgm:pt>
    <dgm:pt modelId="{7EE40905-67F7-4B91-9275-3650B2F1834A}" type="pres">
      <dgm:prSet presAssocID="{FEB58BDE-D6FE-478B-A32C-91D9FC1DC682}" presName="childNode" presStyleLbl="node1" presStyleIdx="1" presStyleCnt="3">
        <dgm:presLayoutVars>
          <dgm:bulletEnabled val="1"/>
        </dgm:presLayoutVars>
      </dgm:prSet>
      <dgm:spPr/>
    </dgm:pt>
    <dgm:pt modelId="{5BF863ED-D5C1-4E0E-AE32-847F61F1F3DC}" type="pres">
      <dgm:prSet presAssocID="{04FE0F51-0AE7-484C-8CB3-0D3B73B14753}" presName="hSp" presStyleCnt="0"/>
      <dgm:spPr/>
    </dgm:pt>
    <dgm:pt modelId="{AB075DE0-5408-4C9D-AFF5-2DE4D531BB76}" type="pres">
      <dgm:prSet presAssocID="{04FE0F51-0AE7-484C-8CB3-0D3B73B14753}" presName="vProcSp" presStyleCnt="0"/>
      <dgm:spPr/>
    </dgm:pt>
    <dgm:pt modelId="{79776E37-53B6-40C5-8749-1876CEC476B7}" type="pres">
      <dgm:prSet presAssocID="{04FE0F51-0AE7-484C-8CB3-0D3B73B14753}" presName="vSp1" presStyleCnt="0"/>
      <dgm:spPr/>
    </dgm:pt>
    <dgm:pt modelId="{B197CF45-F1ED-402D-94DE-8E22D829B278}" type="pres">
      <dgm:prSet presAssocID="{04FE0F51-0AE7-484C-8CB3-0D3B73B14753}" presName="simulatedConn" presStyleLbl="solidFgAcc1" presStyleIdx="1" presStyleCnt="2"/>
      <dgm:spPr/>
    </dgm:pt>
    <dgm:pt modelId="{619B0721-2AAD-4E24-80E2-A98F34BDE7CE}" type="pres">
      <dgm:prSet presAssocID="{04FE0F51-0AE7-484C-8CB3-0D3B73B14753}" presName="vSp2" presStyleCnt="0"/>
      <dgm:spPr/>
    </dgm:pt>
    <dgm:pt modelId="{636B790E-20EB-4426-AC6D-BCBE50C0E83B}" type="pres">
      <dgm:prSet presAssocID="{04FE0F51-0AE7-484C-8CB3-0D3B73B14753}" presName="sibTrans" presStyleCnt="0"/>
      <dgm:spPr/>
    </dgm:pt>
    <dgm:pt modelId="{BBF43736-0C0D-444B-A27B-31C2A5F522B9}" type="pres">
      <dgm:prSet presAssocID="{1BB9FD79-5735-47BF-9399-86E6A3500479}" presName="compositeNode" presStyleCnt="0">
        <dgm:presLayoutVars>
          <dgm:bulletEnabled val="1"/>
        </dgm:presLayoutVars>
      </dgm:prSet>
      <dgm:spPr/>
    </dgm:pt>
    <dgm:pt modelId="{43926D7D-AFFF-416F-AA14-EE790DDE709E}" type="pres">
      <dgm:prSet presAssocID="{1BB9FD79-5735-47BF-9399-86E6A3500479}" presName="bgRect" presStyleLbl="node1" presStyleIdx="2" presStyleCnt="3"/>
      <dgm:spPr/>
    </dgm:pt>
    <dgm:pt modelId="{DFEED9A6-9A6F-4148-87CB-381A94A66981}" type="pres">
      <dgm:prSet presAssocID="{1BB9FD79-5735-47BF-9399-86E6A3500479}" presName="parentNode" presStyleLbl="node1" presStyleIdx="2" presStyleCnt="3">
        <dgm:presLayoutVars>
          <dgm:chMax val="0"/>
          <dgm:bulletEnabled val="1"/>
        </dgm:presLayoutVars>
      </dgm:prSet>
      <dgm:spPr/>
    </dgm:pt>
    <dgm:pt modelId="{F2D7F3DC-8EA0-4966-9F13-7A8DC20A2711}" type="pres">
      <dgm:prSet presAssocID="{1BB9FD79-5735-47BF-9399-86E6A3500479}" presName="childNode" presStyleLbl="node1" presStyleIdx="2" presStyleCnt="3">
        <dgm:presLayoutVars>
          <dgm:bulletEnabled val="1"/>
        </dgm:presLayoutVars>
      </dgm:prSet>
      <dgm:spPr/>
    </dgm:pt>
  </dgm:ptLst>
  <dgm:cxnLst>
    <dgm:cxn modelId="{B3E0DD2A-D187-4F7D-B803-F235F880D6D2}" type="presOf" srcId="{D9F40AEE-21C2-401B-8095-A8FFABA68C86}" destId="{8DD87D16-622E-4F71-969A-4A1D6785A117}" srcOrd="1" destOrd="0" presId="urn:microsoft.com/office/officeart/2005/8/layout/hProcess7"/>
    <dgm:cxn modelId="{F20F823B-555C-45A1-B7E4-F2BBCCCD12E9}" type="presOf" srcId="{99E52BDC-73C7-4C80-9B62-68A8AA1FCD19}" destId="{C7F22A80-A88F-43FE-9C96-5171B3131ADA}" srcOrd="0" destOrd="0" presId="urn:microsoft.com/office/officeart/2005/8/layout/hProcess7"/>
    <dgm:cxn modelId="{7F5D333F-7E99-47D9-ACCA-334C184E3BB9}" type="presOf" srcId="{D9F40AEE-21C2-401B-8095-A8FFABA68C86}" destId="{816D0363-4A19-4769-B284-B1EF5616DEDB}" srcOrd="0" destOrd="0" presId="urn:microsoft.com/office/officeart/2005/8/layout/hProcess7"/>
    <dgm:cxn modelId="{D5566C64-AC1C-4398-822C-64EA9337BAD7}" type="presOf" srcId="{FEB58BDE-D6FE-478B-A32C-91D9FC1DC682}" destId="{3E0128FB-9EB8-4245-B697-DB668B10EA93}" srcOrd="0" destOrd="0" presId="urn:microsoft.com/office/officeart/2005/8/layout/hProcess7"/>
    <dgm:cxn modelId="{7B082949-EDF5-47B9-BAAA-40A345DFE369}" type="presOf" srcId="{A9ECD8A2-6A0C-4B7B-A141-AA406EF1E3CD}" destId="{F2D7F3DC-8EA0-4966-9F13-7A8DC20A2711}" srcOrd="0" destOrd="0" presId="urn:microsoft.com/office/officeart/2005/8/layout/hProcess7"/>
    <dgm:cxn modelId="{E93FB749-E760-4385-97A0-0AD0928B78B0}" type="presOf" srcId="{E349B36D-3F70-4C7F-AFAC-3140C14125CC}" destId="{A26B2597-9D89-494A-902D-2F5A60D00DBD}" srcOrd="0" destOrd="0" presId="urn:microsoft.com/office/officeart/2005/8/layout/hProcess7"/>
    <dgm:cxn modelId="{7227884D-15BC-4631-B444-375DBBEC74A9}" srcId="{D9F40AEE-21C2-401B-8095-A8FFABA68C86}" destId="{E349B36D-3F70-4C7F-AFAC-3140C14125CC}" srcOrd="0" destOrd="0" parTransId="{89F9FC9C-A490-4552-BDCD-F7A62A4D226B}" sibTransId="{4E9E4074-E2D4-493F-9256-5DF53946B97F}"/>
    <dgm:cxn modelId="{0C518B6E-04A0-41BA-B3A1-7A2FF6025392}" srcId="{99E52BDC-73C7-4C80-9B62-68A8AA1FCD19}" destId="{1BB9FD79-5735-47BF-9399-86E6A3500479}" srcOrd="2" destOrd="0" parTransId="{C7D9CCEE-B26A-4BC1-9A1C-594FB7337CAD}" sibTransId="{CB8C9447-8B18-4A2C-88D5-1BB90315B584}"/>
    <dgm:cxn modelId="{8F5942A9-B5B7-409A-BAD5-C06674C0CA63}" srcId="{99E52BDC-73C7-4C80-9B62-68A8AA1FCD19}" destId="{FEB58BDE-D6FE-478B-A32C-91D9FC1DC682}" srcOrd="1" destOrd="0" parTransId="{FAC0780C-DD35-4E41-A4DE-06AA3FD2F220}" sibTransId="{04FE0F51-0AE7-484C-8CB3-0D3B73B14753}"/>
    <dgm:cxn modelId="{F9C1B3B9-6E62-4C2D-B0A5-21C311F0DD66}" srcId="{1BB9FD79-5735-47BF-9399-86E6A3500479}" destId="{A9ECD8A2-6A0C-4B7B-A141-AA406EF1E3CD}" srcOrd="0" destOrd="0" parTransId="{FB8BB6B8-DC65-4E95-81F5-812BB4616535}" sibTransId="{4F2C3EB7-878E-4407-952B-753D4C096CBB}"/>
    <dgm:cxn modelId="{729C2FBA-9A34-4A6C-ACA9-706CD8D53324}" type="presOf" srcId="{1BB9FD79-5735-47BF-9399-86E6A3500479}" destId="{43926D7D-AFFF-416F-AA14-EE790DDE709E}" srcOrd="0" destOrd="0" presId="urn:microsoft.com/office/officeart/2005/8/layout/hProcess7"/>
    <dgm:cxn modelId="{256D80C2-9B59-40B2-9239-A05343C1963B}" srcId="{FEB58BDE-D6FE-478B-A32C-91D9FC1DC682}" destId="{6030F3CA-ACE6-4C78-B419-B522A1721192}" srcOrd="0" destOrd="0" parTransId="{76B0F18E-FAAD-4E61-A757-282B1D4DF610}" sibTransId="{6597B2AA-5C0B-48F8-AD51-E4F8B57964BB}"/>
    <dgm:cxn modelId="{BCA0F5E0-F35A-4D63-8766-EC3D39CE7CB9}" type="presOf" srcId="{6030F3CA-ACE6-4C78-B419-B522A1721192}" destId="{7EE40905-67F7-4B91-9275-3650B2F1834A}" srcOrd="0" destOrd="0" presId="urn:microsoft.com/office/officeart/2005/8/layout/hProcess7"/>
    <dgm:cxn modelId="{84EF2AE7-BA6A-4B38-8F2E-A90F7C4C8D3D}" type="presOf" srcId="{FEB58BDE-D6FE-478B-A32C-91D9FC1DC682}" destId="{F0C4C547-E89F-4410-9223-3088BCAD6DE5}" srcOrd="1" destOrd="0" presId="urn:microsoft.com/office/officeart/2005/8/layout/hProcess7"/>
    <dgm:cxn modelId="{D91E20ED-D602-4C6B-B25F-1093F063B4D4}" type="presOf" srcId="{1BB9FD79-5735-47BF-9399-86E6A3500479}" destId="{DFEED9A6-9A6F-4148-87CB-381A94A66981}" srcOrd="1" destOrd="0" presId="urn:microsoft.com/office/officeart/2005/8/layout/hProcess7"/>
    <dgm:cxn modelId="{C9240FFF-4E34-403C-9351-83CF190C9CCA}" srcId="{99E52BDC-73C7-4C80-9B62-68A8AA1FCD19}" destId="{D9F40AEE-21C2-401B-8095-A8FFABA68C86}" srcOrd="0" destOrd="0" parTransId="{0057459A-3278-448B-B5BF-813A00B7367E}" sibTransId="{1E9AED7E-3CA4-48AC-AAEC-D38AB78884FA}"/>
    <dgm:cxn modelId="{892C3841-9369-488B-805F-8EA0DEFE5D62}" type="presParOf" srcId="{C7F22A80-A88F-43FE-9C96-5171B3131ADA}" destId="{F6711EBB-65DF-4476-8B6B-3D33852B30B1}" srcOrd="0" destOrd="0" presId="urn:microsoft.com/office/officeart/2005/8/layout/hProcess7"/>
    <dgm:cxn modelId="{542B83D7-0F23-4748-945D-681E8F55F251}" type="presParOf" srcId="{F6711EBB-65DF-4476-8B6B-3D33852B30B1}" destId="{816D0363-4A19-4769-B284-B1EF5616DEDB}" srcOrd="0" destOrd="0" presId="urn:microsoft.com/office/officeart/2005/8/layout/hProcess7"/>
    <dgm:cxn modelId="{7D8268F4-BEBF-4DB3-8494-5674F26B4D85}" type="presParOf" srcId="{F6711EBB-65DF-4476-8B6B-3D33852B30B1}" destId="{8DD87D16-622E-4F71-969A-4A1D6785A117}" srcOrd="1" destOrd="0" presId="urn:microsoft.com/office/officeart/2005/8/layout/hProcess7"/>
    <dgm:cxn modelId="{56375F6D-53FE-482A-AD71-56BC42FBB1F0}" type="presParOf" srcId="{F6711EBB-65DF-4476-8B6B-3D33852B30B1}" destId="{A26B2597-9D89-494A-902D-2F5A60D00DBD}" srcOrd="2" destOrd="0" presId="urn:microsoft.com/office/officeart/2005/8/layout/hProcess7"/>
    <dgm:cxn modelId="{17701589-12A1-4018-A2FD-0782F0C15513}" type="presParOf" srcId="{C7F22A80-A88F-43FE-9C96-5171B3131ADA}" destId="{95DE5A27-54DD-46FA-B0B0-081F4CED71C9}" srcOrd="1" destOrd="0" presId="urn:microsoft.com/office/officeart/2005/8/layout/hProcess7"/>
    <dgm:cxn modelId="{7A1173EB-F89B-4E0E-93A1-3311B0943C1C}" type="presParOf" srcId="{C7F22A80-A88F-43FE-9C96-5171B3131ADA}" destId="{36D4F3E8-83CB-4C8B-BC76-5E55222F8EE5}" srcOrd="2" destOrd="0" presId="urn:microsoft.com/office/officeart/2005/8/layout/hProcess7"/>
    <dgm:cxn modelId="{622EBFEC-3566-4B84-912C-9AE8A7170361}" type="presParOf" srcId="{36D4F3E8-83CB-4C8B-BC76-5E55222F8EE5}" destId="{54B8D866-D222-4619-86E6-ACD0A810B555}" srcOrd="0" destOrd="0" presId="urn:microsoft.com/office/officeart/2005/8/layout/hProcess7"/>
    <dgm:cxn modelId="{4FBAA0DF-59BE-485C-BA88-0FE07F36C42B}" type="presParOf" srcId="{36D4F3E8-83CB-4C8B-BC76-5E55222F8EE5}" destId="{692C5949-7ED0-4761-8FFA-B3E139ABE9EA}" srcOrd="1" destOrd="0" presId="urn:microsoft.com/office/officeart/2005/8/layout/hProcess7"/>
    <dgm:cxn modelId="{0CA5F0F6-3D75-47A4-903D-624C34E37DCA}" type="presParOf" srcId="{36D4F3E8-83CB-4C8B-BC76-5E55222F8EE5}" destId="{0C001FBF-2E68-4C1C-8FE3-36A72D674B98}" srcOrd="2" destOrd="0" presId="urn:microsoft.com/office/officeart/2005/8/layout/hProcess7"/>
    <dgm:cxn modelId="{FFCE27D6-87B5-4708-B00A-A10021EBC4F8}" type="presParOf" srcId="{C7F22A80-A88F-43FE-9C96-5171B3131ADA}" destId="{D15269C4-31E4-4F64-84D6-D3990D88ED34}" srcOrd="3" destOrd="0" presId="urn:microsoft.com/office/officeart/2005/8/layout/hProcess7"/>
    <dgm:cxn modelId="{885D1ACF-2862-4B1D-9FFA-0DD0E57AA55D}" type="presParOf" srcId="{C7F22A80-A88F-43FE-9C96-5171B3131ADA}" destId="{50F4D450-26E4-4EAD-BCAC-98A321663BF7}" srcOrd="4" destOrd="0" presId="urn:microsoft.com/office/officeart/2005/8/layout/hProcess7"/>
    <dgm:cxn modelId="{931489DD-C0F0-4B8E-B1F8-B6D992776937}" type="presParOf" srcId="{50F4D450-26E4-4EAD-BCAC-98A321663BF7}" destId="{3E0128FB-9EB8-4245-B697-DB668B10EA93}" srcOrd="0" destOrd="0" presId="urn:microsoft.com/office/officeart/2005/8/layout/hProcess7"/>
    <dgm:cxn modelId="{73B317F9-A8EE-43B6-BAB8-D79869CA2FCF}" type="presParOf" srcId="{50F4D450-26E4-4EAD-BCAC-98A321663BF7}" destId="{F0C4C547-E89F-4410-9223-3088BCAD6DE5}" srcOrd="1" destOrd="0" presId="urn:microsoft.com/office/officeart/2005/8/layout/hProcess7"/>
    <dgm:cxn modelId="{73936F36-324C-4D01-9B47-1A64C0A342B3}" type="presParOf" srcId="{50F4D450-26E4-4EAD-BCAC-98A321663BF7}" destId="{7EE40905-67F7-4B91-9275-3650B2F1834A}" srcOrd="2" destOrd="0" presId="urn:microsoft.com/office/officeart/2005/8/layout/hProcess7"/>
    <dgm:cxn modelId="{25D33769-1FFF-4E05-A646-B923ECE818D2}" type="presParOf" srcId="{C7F22A80-A88F-43FE-9C96-5171B3131ADA}" destId="{5BF863ED-D5C1-4E0E-AE32-847F61F1F3DC}" srcOrd="5" destOrd="0" presId="urn:microsoft.com/office/officeart/2005/8/layout/hProcess7"/>
    <dgm:cxn modelId="{9667AFC6-FA65-4855-A919-A38A6AB86436}" type="presParOf" srcId="{C7F22A80-A88F-43FE-9C96-5171B3131ADA}" destId="{AB075DE0-5408-4C9D-AFF5-2DE4D531BB76}" srcOrd="6" destOrd="0" presId="urn:microsoft.com/office/officeart/2005/8/layout/hProcess7"/>
    <dgm:cxn modelId="{C1B20F7E-A6CB-4705-95B4-0E5A68A2961A}" type="presParOf" srcId="{AB075DE0-5408-4C9D-AFF5-2DE4D531BB76}" destId="{79776E37-53B6-40C5-8749-1876CEC476B7}" srcOrd="0" destOrd="0" presId="urn:microsoft.com/office/officeart/2005/8/layout/hProcess7"/>
    <dgm:cxn modelId="{20BA86A1-C5CA-4FB8-A371-4A5055D9C410}" type="presParOf" srcId="{AB075DE0-5408-4C9D-AFF5-2DE4D531BB76}" destId="{B197CF45-F1ED-402D-94DE-8E22D829B278}" srcOrd="1" destOrd="0" presId="urn:microsoft.com/office/officeart/2005/8/layout/hProcess7"/>
    <dgm:cxn modelId="{6675990D-19DA-4B4D-A34B-558FDFD17ADB}" type="presParOf" srcId="{AB075DE0-5408-4C9D-AFF5-2DE4D531BB76}" destId="{619B0721-2AAD-4E24-80E2-A98F34BDE7CE}" srcOrd="2" destOrd="0" presId="urn:microsoft.com/office/officeart/2005/8/layout/hProcess7"/>
    <dgm:cxn modelId="{8D76BFE4-711A-4B66-B9AF-89039EA48566}" type="presParOf" srcId="{C7F22A80-A88F-43FE-9C96-5171B3131ADA}" destId="{636B790E-20EB-4426-AC6D-BCBE50C0E83B}" srcOrd="7" destOrd="0" presId="urn:microsoft.com/office/officeart/2005/8/layout/hProcess7"/>
    <dgm:cxn modelId="{9E0A47F6-1D0B-414B-863E-47AC1750061B}" type="presParOf" srcId="{C7F22A80-A88F-43FE-9C96-5171B3131ADA}" destId="{BBF43736-0C0D-444B-A27B-31C2A5F522B9}" srcOrd="8" destOrd="0" presId="urn:microsoft.com/office/officeart/2005/8/layout/hProcess7"/>
    <dgm:cxn modelId="{02383BD6-5AAC-42A4-881E-8DF87D350AB1}" type="presParOf" srcId="{BBF43736-0C0D-444B-A27B-31C2A5F522B9}" destId="{43926D7D-AFFF-416F-AA14-EE790DDE709E}" srcOrd="0" destOrd="0" presId="urn:microsoft.com/office/officeart/2005/8/layout/hProcess7"/>
    <dgm:cxn modelId="{C1104DF7-BEAB-4989-A6E7-DB5B51F4C75B}" type="presParOf" srcId="{BBF43736-0C0D-444B-A27B-31C2A5F522B9}" destId="{DFEED9A6-9A6F-4148-87CB-381A94A66981}" srcOrd="1" destOrd="0" presId="urn:microsoft.com/office/officeart/2005/8/layout/hProcess7"/>
    <dgm:cxn modelId="{512C2BF7-3AEA-4839-9A54-FA37C6D3503D}" type="presParOf" srcId="{BBF43736-0C0D-444B-A27B-31C2A5F522B9}" destId="{F2D7F3DC-8EA0-4966-9F13-7A8DC20A2711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61BCEC-28EF-4F31-8AB1-E7184D689365}">
      <dsp:nvSpPr>
        <dsp:cNvPr id="0" name=""/>
        <dsp:cNvSpPr/>
      </dsp:nvSpPr>
      <dsp:spPr>
        <a:xfrm>
          <a:off x="3589332" y="2821"/>
          <a:ext cx="1569865" cy="102041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Arrest</a:t>
          </a:r>
        </a:p>
      </dsp:txBody>
      <dsp:txXfrm>
        <a:off x="3639144" y="52633"/>
        <a:ext cx="1470241" cy="920788"/>
      </dsp:txXfrm>
    </dsp:sp>
    <dsp:sp modelId="{BB94B508-E9A5-467D-B817-57351CAF5680}">
      <dsp:nvSpPr>
        <dsp:cNvPr id="0" name=""/>
        <dsp:cNvSpPr/>
      </dsp:nvSpPr>
      <dsp:spPr>
        <a:xfrm>
          <a:off x="1971115" y="513027"/>
          <a:ext cx="4806300" cy="4806300"/>
        </a:xfrm>
        <a:custGeom>
          <a:avLst/>
          <a:gdLst/>
          <a:ahLst/>
          <a:cxnLst/>
          <a:rect l="0" t="0" r="0" b="0"/>
          <a:pathLst>
            <a:path>
              <a:moveTo>
                <a:pt x="3385374" y="209895"/>
              </a:moveTo>
              <a:arcTo wR="2403150" hR="2403150" stAng="17647481" swAng="923510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393C7E-B503-4E1B-A569-9A829088641D}">
      <dsp:nvSpPr>
        <dsp:cNvPr id="0" name=""/>
        <dsp:cNvSpPr/>
      </dsp:nvSpPr>
      <dsp:spPr>
        <a:xfrm>
          <a:off x="5670521" y="1204396"/>
          <a:ext cx="1569865" cy="102041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Lose Job</a:t>
          </a:r>
        </a:p>
      </dsp:txBody>
      <dsp:txXfrm>
        <a:off x="5720333" y="1254208"/>
        <a:ext cx="1470241" cy="920788"/>
      </dsp:txXfrm>
    </dsp:sp>
    <dsp:sp modelId="{B5254746-DC3B-432D-B5E6-D8BC71F7178B}">
      <dsp:nvSpPr>
        <dsp:cNvPr id="0" name=""/>
        <dsp:cNvSpPr/>
      </dsp:nvSpPr>
      <dsp:spPr>
        <a:xfrm>
          <a:off x="1971115" y="513027"/>
          <a:ext cx="4806300" cy="4806300"/>
        </a:xfrm>
        <a:custGeom>
          <a:avLst/>
          <a:gdLst/>
          <a:ahLst/>
          <a:cxnLst/>
          <a:rect l="0" t="0" r="0" b="0"/>
          <a:pathLst>
            <a:path>
              <a:moveTo>
                <a:pt x="4768864" y="1980625"/>
              </a:moveTo>
              <a:arcTo wR="2403150" hR="2403150" stAng="20992414" swAng="1215173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88BF103-B6AC-43E7-9185-39A5A23C904D}">
      <dsp:nvSpPr>
        <dsp:cNvPr id="0" name=""/>
        <dsp:cNvSpPr/>
      </dsp:nvSpPr>
      <dsp:spPr>
        <a:xfrm>
          <a:off x="5670521" y="3607546"/>
          <a:ext cx="1569865" cy="102041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Lose Benefits</a:t>
          </a:r>
        </a:p>
      </dsp:txBody>
      <dsp:txXfrm>
        <a:off x="5720333" y="3657358"/>
        <a:ext cx="1470241" cy="920788"/>
      </dsp:txXfrm>
    </dsp:sp>
    <dsp:sp modelId="{CC804738-47D2-463D-9DC8-5000ADA54205}">
      <dsp:nvSpPr>
        <dsp:cNvPr id="0" name=""/>
        <dsp:cNvSpPr/>
      </dsp:nvSpPr>
      <dsp:spPr>
        <a:xfrm>
          <a:off x="1971115" y="513027"/>
          <a:ext cx="4806300" cy="4806300"/>
        </a:xfrm>
        <a:custGeom>
          <a:avLst/>
          <a:gdLst/>
          <a:ahLst/>
          <a:cxnLst/>
          <a:rect l="0" t="0" r="0" b="0"/>
          <a:pathLst>
            <a:path>
              <a:moveTo>
                <a:pt x="3932276" y="4257039"/>
              </a:moveTo>
              <a:arcTo wR="2403150" hR="2403150" stAng="3029009" swAng="923510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0958D8-9BE1-47F6-90DA-8D26B5AF35FE}">
      <dsp:nvSpPr>
        <dsp:cNvPr id="0" name=""/>
        <dsp:cNvSpPr/>
      </dsp:nvSpPr>
      <dsp:spPr>
        <a:xfrm>
          <a:off x="3589332" y="4809121"/>
          <a:ext cx="1569865" cy="102041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Lose Housing</a:t>
          </a:r>
        </a:p>
      </dsp:txBody>
      <dsp:txXfrm>
        <a:off x="3639144" y="4858933"/>
        <a:ext cx="1470241" cy="920788"/>
      </dsp:txXfrm>
    </dsp:sp>
    <dsp:sp modelId="{A8AD7D71-DEA3-45E4-BABE-035EDA628FDD}">
      <dsp:nvSpPr>
        <dsp:cNvPr id="0" name=""/>
        <dsp:cNvSpPr/>
      </dsp:nvSpPr>
      <dsp:spPr>
        <a:xfrm>
          <a:off x="1971115" y="513027"/>
          <a:ext cx="4806300" cy="4806300"/>
        </a:xfrm>
        <a:custGeom>
          <a:avLst/>
          <a:gdLst/>
          <a:ahLst/>
          <a:cxnLst/>
          <a:rect l="0" t="0" r="0" b="0"/>
          <a:pathLst>
            <a:path>
              <a:moveTo>
                <a:pt x="1420925" y="4596404"/>
              </a:moveTo>
              <a:arcTo wR="2403150" hR="2403150" stAng="6847481" swAng="923510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D02E67-4639-4E6B-9210-80CE7F052C76}">
      <dsp:nvSpPr>
        <dsp:cNvPr id="0" name=""/>
        <dsp:cNvSpPr/>
      </dsp:nvSpPr>
      <dsp:spPr>
        <a:xfrm>
          <a:off x="1508143" y="3607546"/>
          <a:ext cx="1569865" cy="102041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Lose Kids</a:t>
          </a:r>
        </a:p>
      </dsp:txBody>
      <dsp:txXfrm>
        <a:off x="1557955" y="3657358"/>
        <a:ext cx="1470241" cy="920788"/>
      </dsp:txXfrm>
    </dsp:sp>
    <dsp:sp modelId="{6AC07087-B215-4F6C-B115-3D0D7A340463}">
      <dsp:nvSpPr>
        <dsp:cNvPr id="0" name=""/>
        <dsp:cNvSpPr/>
      </dsp:nvSpPr>
      <dsp:spPr>
        <a:xfrm>
          <a:off x="1971115" y="513027"/>
          <a:ext cx="4806300" cy="4806300"/>
        </a:xfrm>
        <a:custGeom>
          <a:avLst/>
          <a:gdLst/>
          <a:ahLst/>
          <a:cxnLst/>
          <a:rect l="0" t="0" r="0" b="0"/>
          <a:pathLst>
            <a:path>
              <a:moveTo>
                <a:pt x="37435" y="2825674"/>
              </a:moveTo>
              <a:arcTo wR="2403150" hR="2403150" stAng="10192414" swAng="1215173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98E086-1C35-45A9-B3A7-4B75F3A73E9B}">
      <dsp:nvSpPr>
        <dsp:cNvPr id="0" name=""/>
        <dsp:cNvSpPr/>
      </dsp:nvSpPr>
      <dsp:spPr>
        <a:xfrm>
          <a:off x="1508143" y="1204396"/>
          <a:ext cx="1569865" cy="102041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Lose Hope</a:t>
          </a:r>
        </a:p>
      </dsp:txBody>
      <dsp:txXfrm>
        <a:off x="1557955" y="1254208"/>
        <a:ext cx="1470241" cy="920788"/>
      </dsp:txXfrm>
    </dsp:sp>
    <dsp:sp modelId="{4B90281C-8E62-4FA5-87EB-CD1FED9E79A9}">
      <dsp:nvSpPr>
        <dsp:cNvPr id="0" name=""/>
        <dsp:cNvSpPr/>
      </dsp:nvSpPr>
      <dsp:spPr>
        <a:xfrm>
          <a:off x="1971115" y="513027"/>
          <a:ext cx="4806300" cy="4806300"/>
        </a:xfrm>
        <a:custGeom>
          <a:avLst/>
          <a:gdLst/>
          <a:ahLst/>
          <a:cxnLst/>
          <a:rect l="0" t="0" r="0" b="0"/>
          <a:pathLst>
            <a:path>
              <a:moveTo>
                <a:pt x="874024" y="549261"/>
              </a:moveTo>
              <a:arcTo wR="2403150" hR="2403150" stAng="13829009" swAng="923510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6D0363-4A19-4769-B284-B1EF5616DEDB}">
      <dsp:nvSpPr>
        <dsp:cNvPr id="0" name=""/>
        <dsp:cNvSpPr/>
      </dsp:nvSpPr>
      <dsp:spPr>
        <a:xfrm>
          <a:off x="885" y="776168"/>
          <a:ext cx="3809904" cy="4571885"/>
        </a:xfrm>
        <a:prstGeom prst="roundRect">
          <a:avLst>
            <a:gd name="adj" fmla="val 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5725" rIns="111125" bIns="0" numCol="1" spcCol="1270" anchor="t" anchorCtr="0">
          <a:noAutofit/>
        </a:bodyPr>
        <a:lstStyle/>
        <a:p>
          <a:pPr marL="0" lvl="0" indent="0" algn="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BACKGROUND</a:t>
          </a:r>
        </a:p>
      </dsp:txBody>
      <dsp:txXfrm rot="16200000">
        <a:off x="-1492597" y="2269651"/>
        <a:ext cx="3748946" cy="761980"/>
      </dsp:txXfrm>
    </dsp:sp>
    <dsp:sp modelId="{A26B2597-9D89-494A-902D-2F5A60D00DBD}">
      <dsp:nvSpPr>
        <dsp:cNvPr id="0" name=""/>
        <dsp:cNvSpPr/>
      </dsp:nvSpPr>
      <dsp:spPr>
        <a:xfrm>
          <a:off x="762866" y="776168"/>
          <a:ext cx="2838378" cy="4571885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1722" rIns="0" bIns="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A client was charged with three felonies an Burglary, Criminal Trespassing, and Criminal Mischief and bail was set at $10,000. 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He faced a maximum sentence of up to 27 and was likely to be sentenced for up to 10 years in prison. </a:t>
          </a:r>
        </a:p>
      </dsp:txBody>
      <dsp:txXfrm>
        <a:off x="762866" y="776168"/>
        <a:ext cx="2838378" cy="4571885"/>
      </dsp:txXfrm>
    </dsp:sp>
    <dsp:sp modelId="{3E0128FB-9EB8-4245-B697-DB668B10EA93}">
      <dsp:nvSpPr>
        <dsp:cNvPr id="0" name=""/>
        <dsp:cNvSpPr/>
      </dsp:nvSpPr>
      <dsp:spPr>
        <a:xfrm>
          <a:off x="3944136" y="776168"/>
          <a:ext cx="3809904" cy="4571885"/>
        </a:xfrm>
        <a:prstGeom prst="roundRect">
          <a:avLst>
            <a:gd name="adj" fmla="val 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5725" rIns="111125" bIns="0" numCol="1" spcCol="1270" anchor="t" anchorCtr="0">
          <a:noAutofit/>
        </a:bodyPr>
        <a:lstStyle/>
        <a:p>
          <a:pPr marL="0" lvl="0" indent="0" algn="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SUPPORT &amp; INTERVENTION</a:t>
          </a:r>
        </a:p>
      </dsp:txBody>
      <dsp:txXfrm rot="16200000">
        <a:off x="2450654" y="2269651"/>
        <a:ext cx="3748946" cy="761980"/>
      </dsp:txXfrm>
    </dsp:sp>
    <dsp:sp modelId="{692C5949-7ED0-4761-8FFA-B3E139ABE9EA}">
      <dsp:nvSpPr>
        <dsp:cNvPr id="0" name=""/>
        <dsp:cNvSpPr/>
      </dsp:nvSpPr>
      <dsp:spPr>
        <a:xfrm rot="5400000">
          <a:off x="3627138" y="4410976"/>
          <a:ext cx="672094" cy="571485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E40905-67F7-4B91-9275-3650B2F1834A}">
      <dsp:nvSpPr>
        <dsp:cNvPr id="0" name=""/>
        <dsp:cNvSpPr/>
      </dsp:nvSpPr>
      <dsp:spPr>
        <a:xfrm>
          <a:off x="4706117" y="776168"/>
          <a:ext cx="2838378" cy="4571885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1722" rIns="0" bIns="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n-US" sz="1800" kern="1200" dirty="0"/>
            <a:t>Upon meeting him in jail to prepare for his Early Bail Review hearing, his Bail Advocate learned he was homeless and struggling with a drug addiction. 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n-US" sz="1800" kern="1200" dirty="0"/>
            <a:t>The Bail Advocate worked swiftly to enroll him in inpatient treatment and then to help him transition into a recovery house.</a:t>
          </a:r>
        </a:p>
      </dsp:txBody>
      <dsp:txXfrm>
        <a:off x="4706117" y="776168"/>
        <a:ext cx="2838378" cy="4571885"/>
      </dsp:txXfrm>
    </dsp:sp>
    <dsp:sp modelId="{43926D7D-AFFF-416F-AA14-EE790DDE709E}">
      <dsp:nvSpPr>
        <dsp:cNvPr id="0" name=""/>
        <dsp:cNvSpPr/>
      </dsp:nvSpPr>
      <dsp:spPr>
        <a:xfrm>
          <a:off x="7887387" y="776168"/>
          <a:ext cx="3809904" cy="4571885"/>
        </a:xfrm>
        <a:prstGeom prst="roundRect">
          <a:avLst>
            <a:gd name="adj" fmla="val 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5725" rIns="111125" bIns="0" numCol="1" spcCol="1270" anchor="t" anchorCtr="0">
          <a:noAutofit/>
        </a:bodyPr>
        <a:lstStyle/>
        <a:p>
          <a:pPr marL="0" lvl="0" indent="0" algn="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OUTCOMES</a:t>
          </a:r>
        </a:p>
      </dsp:txBody>
      <dsp:txXfrm rot="16200000">
        <a:off x="6393905" y="2269651"/>
        <a:ext cx="3748946" cy="761980"/>
      </dsp:txXfrm>
    </dsp:sp>
    <dsp:sp modelId="{B197CF45-F1ED-402D-94DE-8E22D829B278}">
      <dsp:nvSpPr>
        <dsp:cNvPr id="0" name=""/>
        <dsp:cNvSpPr/>
      </dsp:nvSpPr>
      <dsp:spPr>
        <a:xfrm rot="5400000">
          <a:off x="7570390" y="4410976"/>
          <a:ext cx="672094" cy="571485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D7F3DC-8EA0-4966-9F13-7A8DC20A2711}">
      <dsp:nvSpPr>
        <dsp:cNvPr id="0" name=""/>
        <dsp:cNvSpPr/>
      </dsp:nvSpPr>
      <dsp:spPr>
        <a:xfrm>
          <a:off x="8649368" y="776168"/>
          <a:ext cx="2838378" cy="4571885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1722" rIns="0" bIns="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The Advocate communicated his needs and the community solutions to the defense attorney who used it to negotiate with the prosecutor.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The client was convicted of a misdemeanor, avoiding the felony conviction as well as jail and probation. 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Had the treatment program not accepted the referral on such short notice, the client would have been more likely to plea to a more serious charge in order to leave jail.</a:t>
          </a:r>
        </a:p>
      </dsp:txBody>
      <dsp:txXfrm>
        <a:off x="8649368" y="776168"/>
        <a:ext cx="2838378" cy="45718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5F1E7C0-E646-4A74-9A33-C5E3A08C6C1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B841E8-A312-44AB-8E25-8B3AB678A2D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506322F-B028-43C4-9595-59797B60FB02}" type="datetimeFigureOut">
              <a:rPr lang="en-US" smtClean="0"/>
              <a:t>11/14/2019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90E05E-CE30-4CD5-9995-792E406691E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216929-FA5B-49E2-9557-D45624EFFF4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05DA15E-99CF-4821-998D-EC9656F41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5363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74E45F3-F9BE-41D3-B101-6D4386DDD8DD}" type="datetimeFigureOut">
              <a:rPr lang="en-US" smtClean="0"/>
              <a:t>11/14/2019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077B673-90DB-4F9F-82A2-84775118E6F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54883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77B673-90DB-4F9F-82A2-84775118E6F9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2075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77B673-90DB-4F9F-82A2-84775118E6F9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52595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77B673-90DB-4F9F-82A2-84775118E6F9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03243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77B673-90DB-4F9F-82A2-84775118E6F9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7930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77B673-90DB-4F9F-82A2-84775118E6F9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63742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77B673-90DB-4F9F-82A2-84775118E6F9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53878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77B673-90DB-4F9F-82A2-84775118E6F9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72059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77B673-90DB-4F9F-82A2-84775118E6F9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30889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77B673-90DB-4F9F-82A2-84775118E6F9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68217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37CEB9-EC9C-4B43-B457-E691AFF54B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372DEC-FAFD-4CEC-8D0A-C2E70FF84B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686405-F1E1-4562-8EC5-2C2853841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F1518-E434-4B13-A9A5-6954E48C4F10}" type="datetimeFigureOut">
              <a:rPr lang="en-US" smtClean="0"/>
              <a:t>11/14/2019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25D45B-AB14-47FD-916B-1D76AD6ED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61EBEB-09F7-4A5E-B055-0B5814E87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57E63-60C1-446D-A5E6-233CB9561C8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31892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08C4B-A977-47BE-8BD8-6BD42B158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494D98-2661-4839-A475-40E0B6D617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7088E3-693E-4FDE-961E-0A1919491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F1518-E434-4B13-A9A5-6954E48C4F10}" type="datetimeFigureOut">
              <a:rPr lang="en-US" smtClean="0"/>
              <a:t>11/14/2019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F70D55-7915-4F87-B8D5-DB8DD0B81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CB186-8779-4617-9D19-0BD232D07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57E63-60C1-446D-A5E6-233CB9561C8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20196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9B9FA1D-4715-4193-B280-239E6CC84D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58F5C0-01E4-4B7E-A8C8-3C51135FBC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BFCB28-B17A-4E9E-AB86-3D5B84E8C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F1518-E434-4B13-A9A5-6954E48C4F10}" type="datetimeFigureOut">
              <a:rPr lang="en-US" smtClean="0"/>
              <a:t>11/14/2019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C8B03B-A185-4C14-9050-F7F843731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7C31C8-B787-4A4C-B20A-79AC66090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57E63-60C1-446D-A5E6-233CB9561C8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2693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1BA80-BD8B-4D7D-B5F8-0847836F9D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EE69B8-E1EF-4AA6-8318-4AEE19DE76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94A242-0469-43B7-BDB9-BD40647B3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F1518-E434-4B13-A9A5-6954E48C4F10}" type="datetimeFigureOut">
              <a:rPr lang="en-US" smtClean="0"/>
              <a:t>11/14/2019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939BD4-4D8B-4448-97D4-C064BAB78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71A196-FB6E-46AC-AB03-4E3B6F4F8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57E63-60C1-446D-A5E6-233CB9561C8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73198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B0F97-A978-4FC7-B279-EB6C1D2E7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5DE4CA-4F06-4B18-A39E-39827CF4A1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F5B31C-D0DF-44F4-889D-88C8F559F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F1518-E434-4B13-A9A5-6954E48C4F10}" type="datetimeFigureOut">
              <a:rPr lang="en-US" smtClean="0"/>
              <a:t>11/14/2019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598607-D1B8-40D8-A0CB-FC6D70A77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236E04-CA3A-41E1-8F99-33B60C956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57E63-60C1-446D-A5E6-233CB9561C8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2014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2C819-9283-4653-9455-058DBB258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358D73-53ED-45BD-9E48-81E069D2F1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68D178-3DC4-4F08-B690-AA09778EE0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9600BE-7338-442E-AE6B-86F19F8C7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F1518-E434-4B13-A9A5-6954E48C4F10}" type="datetimeFigureOut">
              <a:rPr lang="en-US" smtClean="0"/>
              <a:t>11/14/2019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2358E0-5A6D-4D4A-A477-4C1701CA2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B82B89-2F69-4460-8AC6-CC5FDDD9A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57E63-60C1-446D-A5E6-233CB9561C8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9803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90C00-D34F-47C5-A7CF-7F6441566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E8D658-E9FC-46DB-818A-E2E1E26E95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847919-C233-4F58-BB4E-406D24E88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7CFF1F-84BC-47F1-BAE3-47784A6185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250C6B0-D59E-4C6C-9658-3CFCBE85C3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854B47B-B757-4F88-AB3B-B14BBD281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F1518-E434-4B13-A9A5-6954E48C4F10}" type="datetimeFigureOut">
              <a:rPr lang="en-US" smtClean="0"/>
              <a:t>11/14/2019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B0431F-3A50-41E2-9B5F-A783DA803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857E6AF-FC40-426A-8B47-852B164B8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57E63-60C1-446D-A5E6-233CB9561C8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7777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0DA1D-8656-402B-A487-5594B250C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BD1F29-D416-41CD-A773-E53E43B7B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F1518-E434-4B13-A9A5-6954E48C4F10}" type="datetimeFigureOut">
              <a:rPr lang="en-US" smtClean="0"/>
              <a:t>11/14/2019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41A049-7E2B-42DD-A445-0B8F4B9FC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CDD0F5-4D49-42D3-838C-405386F23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57E63-60C1-446D-A5E6-233CB9561C8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295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3D1659-0E62-448E-AF09-2EE1D4DE1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F1518-E434-4B13-A9A5-6954E48C4F10}" type="datetimeFigureOut">
              <a:rPr lang="en-US" smtClean="0"/>
              <a:t>11/14/2019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BAAEC6-7370-4EFA-8ED9-E6A5FC170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AA0046-AB57-46A9-A0C1-9091319FF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57E63-60C1-446D-A5E6-233CB9561C8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9017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C2314-CBD0-4693-BD09-6AF354E8F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2E0C5D-52E2-485E-80D1-3DF4082A9A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D7B39B-1CEB-4326-BD26-FA340BE81F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82C463-8BFE-4817-801F-C1F7904D3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F1518-E434-4B13-A9A5-6954E48C4F10}" type="datetimeFigureOut">
              <a:rPr lang="en-US" smtClean="0"/>
              <a:t>11/14/2019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969B7B-3018-4796-A84E-4878CB30E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5D11EE-DBC8-47ED-9611-D605182F1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57E63-60C1-446D-A5E6-233CB9561C8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4599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84469-7AAE-495A-8025-A0370B389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B8E8ED-EE95-45B6-AAF5-E222A68A50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82528E-5E30-431B-8703-DD3B6AADAC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071ADF-D7B0-4AB8-BB1E-FB753DDD5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F1518-E434-4B13-A9A5-6954E48C4F10}" type="datetimeFigureOut">
              <a:rPr lang="en-US" smtClean="0"/>
              <a:t>11/14/2019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5715A5-3DB2-4B6F-98C2-FB6416289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6F446C-FE39-4CEB-A886-C7F7CCEC1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57E63-60C1-446D-A5E6-233CB9561C8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164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239A4A-1320-44C6-A64F-3F6AE971A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B24E19-37AC-4D1F-BFD2-6AB2807937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418716-0702-47FC-B7D8-A6D5665549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BF1518-E434-4B13-A9A5-6954E48C4F10}" type="datetimeFigureOut">
              <a:rPr lang="en-US" smtClean="0"/>
              <a:t>11/14/2019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F291F4-F72F-47BC-84A5-F05A63DB5F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9B5BCF-C485-4637-91F4-FB48A1E91B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257E63-60C1-446D-A5E6-233CB9561C8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7094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.jp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6.png"/><Relationship Id="rId4" Type="http://schemas.openxmlformats.org/officeDocument/2006/relationships/image" Target="../media/image4.png"/><Relationship Id="rId9" Type="http://schemas.microsoft.com/office/2007/relationships/diagramDrawing" Target="../diagrams/drawing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1.jp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4.png"/><Relationship Id="rId9" Type="http://schemas.microsoft.com/office/2007/relationships/diagramDrawing" Target="../diagrams/drawing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20.jpeg"/><Relationship Id="rId3" Type="http://schemas.openxmlformats.org/officeDocument/2006/relationships/image" Target="../media/image1.jpg"/><Relationship Id="rId7" Type="http://schemas.openxmlformats.org/officeDocument/2006/relationships/image" Target="../media/image14.jpg"/><Relationship Id="rId12" Type="http://schemas.openxmlformats.org/officeDocument/2006/relationships/image" Target="../media/image19.jp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g"/><Relationship Id="rId11" Type="http://schemas.openxmlformats.org/officeDocument/2006/relationships/image" Target="../media/image18.jpg"/><Relationship Id="rId5" Type="http://schemas.openxmlformats.org/officeDocument/2006/relationships/image" Target="../media/image12.jpeg"/><Relationship Id="rId15" Type="http://schemas.microsoft.com/office/2007/relationships/hdphoto" Target="../media/hdphoto2.wdp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Relationship Id="rId1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long bridge over a body of water with a city in the background&#10;&#10;Description automatically generated">
            <a:extLst>
              <a:ext uri="{FF2B5EF4-FFF2-40B4-BE49-F238E27FC236}">
                <a16:creationId xmlns:a16="http://schemas.microsoft.com/office/drawing/2014/main" id="{2FA7DE45-BA76-4201-9BE5-D6E37DF5321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409"/>
            <a:ext cx="12192000" cy="695881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AC0CB22-0EEA-4B56-9557-3FC980039D07}"/>
              </a:ext>
            </a:extLst>
          </p:cNvPr>
          <p:cNvSpPr/>
          <p:nvPr/>
        </p:nvSpPr>
        <p:spPr>
          <a:xfrm>
            <a:off x="1685861" y="3161757"/>
            <a:ext cx="8820277" cy="2618722"/>
          </a:xfrm>
          <a:prstGeom prst="rect">
            <a:avLst/>
          </a:prstGeom>
          <a:solidFill>
            <a:srgbClr val="28389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latin typeface="Gill Sans MT" panose="020B0502020104020203" pitchFamily="34" charset="0"/>
              </a:rPr>
              <a:t>Pre-Entry Coalition</a:t>
            </a:r>
          </a:p>
          <a:p>
            <a:pPr algn="ctr"/>
            <a:r>
              <a:rPr lang="en-US" sz="32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 pitchFamily="34" charset="0"/>
              </a:rPr>
              <a:t>Community Connections Not Confinement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FCFC5E-3D6F-4100-8514-52832DCDEB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776" y="270401"/>
            <a:ext cx="2088360" cy="1127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9960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ong bridge over a body of water with a city in the background&#10;&#10;Description automatically generated">
            <a:extLst>
              <a:ext uri="{FF2B5EF4-FFF2-40B4-BE49-F238E27FC236}">
                <a16:creationId xmlns:a16="http://schemas.microsoft.com/office/drawing/2014/main" id="{479EB966-FAD4-433B-8F1F-B15227EFDBF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81" y="0"/>
            <a:ext cx="12192000" cy="6958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AC9C40-3DE4-4B5F-AEF4-4DDBC602F2EC}"/>
              </a:ext>
            </a:extLst>
          </p:cNvPr>
          <p:cNvSpPr txBox="1">
            <a:spLocks/>
          </p:cNvSpPr>
          <p:nvPr/>
        </p:nvSpPr>
        <p:spPr>
          <a:xfrm>
            <a:off x="220421" y="135069"/>
            <a:ext cx="10515600" cy="9565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5400" b="1" dirty="0">
              <a:solidFill>
                <a:srgbClr val="283891"/>
              </a:solidFill>
              <a:effectLst>
                <a:outerShdw blurRad="50800" dist="63500" dir="2700000" algn="tl" rotWithShape="0">
                  <a:prstClr val="black">
                    <a:alpha val="44000"/>
                  </a:prstClr>
                </a:outerShdw>
              </a:effectLst>
              <a:latin typeface="Gill Sans MT" panose="020B0502020104020203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281B628-A8AB-42D4-A02C-6FA87F7030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776" y="270401"/>
            <a:ext cx="2088360" cy="1127713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0FDFF610-1AE0-49BF-B2BD-83D998FB1BCD}"/>
              </a:ext>
            </a:extLst>
          </p:cNvPr>
          <p:cNvSpPr txBox="1">
            <a:spLocks/>
          </p:cNvSpPr>
          <p:nvPr/>
        </p:nvSpPr>
        <p:spPr>
          <a:xfrm>
            <a:off x="189350" y="232175"/>
            <a:ext cx="6684413" cy="9565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b="1" dirty="0">
                <a:solidFill>
                  <a:srgbClr val="283891"/>
                </a:solidFill>
                <a:effectLst>
                  <a:outerShdw blurRad="50800" dist="63500" dir="2700000" algn="tl" rotWithShape="0">
                    <a:prstClr val="black">
                      <a:alpha val="44000"/>
                    </a:prstClr>
                  </a:outerShdw>
                </a:effectLst>
                <a:latin typeface="Gill Sans MT" panose="020B0502020104020203" pitchFamily="34" charset="0"/>
              </a:rPr>
              <a:t>What is Pre-Entry?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FD77F7D-53B2-46EC-865B-CA584DC5CA2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CE543C6-24B7-45B2-BFE6-DB1F6E35AA5E}"/>
              </a:ext>
            </a:extLst>
          </p:cNvPr>
          <p:cNvSpPr/>
          <p:nvPr/>
        </p:nvSpPr>
        <p:spPr>
          <a:xfrm>
            <a:off x="791600" y="2752966"/>
            <a:ext cx="5069704" cy="3195544"/>
          </a:xfrm>
          <a:prstGeom prst="ellipse">
            <a:avLst/>
          </a:prstGeom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378727-C22B-46A1-9313-F8BC7170A3E4}"/>
              </a:ext>
            </a:extLst>
          </p:cNvPr>
          <p:cNvSpPr txBox="1"/>
          <p:nvPr/>
        </p:nvSpPr>
        <p:spPr>
          <a:xfrm>
            <a:off x="1097280" y="3028983"/>
            <a:ext cx="447141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Gill Sans MT" panose="020B0502020104020203" pitchFamily="34" charset="0"/>
              </a:rPr>
              <a:t>Pre-Entry (noun): </a:t>
            </a:r>
          </a:p>
          <a:p>
            <a:pPr algn="ctr"/>
            <a:endParaRPr lang="en-US" sz="1200" b="1" dirty="0">
              <a:solidFill>
                <a:schemeClr val="bg1"/>
              </a:solidFill>
              <a:latin typeface="Gill Sans MT" panose="020B0502020104020203" pitchFamily="34" charset="0"/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Gill Sans MT" panose="020B0502020104020203" pitchFamily="34" charset="0"/>
              </a:rPr>
              <a:t>a system of support services for people who have been arrested that does not rely on cash bail to achieve safety in the community or appearance in court.</a:t>
            </a:r>
          </a:p>
        </p:txBody>
      </p:sp>
      <p:pic>
        <p:nvPicPr>
          <p:cNvPr id="2050" name="Picture 2" descr="https://lh6.googleusercontent.com/d86bd2RFwSuUvtk-tuf5IUkKGF-EWyMY4STSKiOpNE4bLUoJ_pxZdpSAcSDkf-EjofXr6L13IAzNWNIi08url68gqopy77-rdeQPPy3cr11AF_Uyx-KNWwvK60VS6_Pn2rkqAuigqHk">
            <a:extLst>
              <a:ext uri="{FF2B5EF4-FFF2-40B4-BE49-F238E27FC236}">
                <a16:creationId xmlns:a16="http://schemas.microsoft.com/office/drawing/2014/main" id="{7E5EA9E5-A9D4-40B1-9547-DA62EC4F5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8781" y="2060611"/>
            <a:ext cx="4700856" cy="4351338"/>
          </a:xfrm>
          <a:prstGeom prst="rect">
            <a:avLst/>
          </a:prstGeom>
          <a:noFill/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25437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ong bridge over a body of water with a city in the background&#10;&#10;Description automatically generated">
            <a:extLst>
              <a:ext uri="{FF2B5EF4-FFF2-40B4-BE49-F238E27FC236}">
                <a16:creationId xmlns:a16="http://schemas.microsoft.com/office/drawing/2014/main" id="{479EB966-FAD4-433B-8F1F-B15227EFDBF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58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AC9C40-3DE4-4B5F-AEF4-4DDBC602F2EC}"/>
              </a:ext>
            </a:extLst>
          </p:cNvPr>
          <p:cNvSpPr txBox="1">
            <a:spLocks/>
          </p:cNvSpPr>
          <p:nvPr/>
        </p:nvSpPr>
        <p:spPr>
          <a:xfrm>
            <a:off x="294450" y="232175"/>
            <a:ext cx="5475723" cy="9565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b="1" dirty="0">
                <a:solidFill>
                  <a:srgbClr val="283891"/>
                </a:solidFill>
                <a:effectLst>
                  <a:outerShdw blurRad="50800" dist="63500" dir="2700000" algn="tl" rotWithShape="0">
                    <a:prstClr val="black">
                      <a:alpha val="44000"/>
                    </a:prstClr>
                  </a:outerShdw>
                </a:effectLst>
                <a:latin typeface="Gill Sans MT" panose="020B0502020104020203" pitchFamily="34" charset="0"/>
              </a:rPr>
              <a:t>Why Pre-Entry?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5B8F87-E3DA-4D99-A6B2-9C98B7516B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3870" y="232534"/>
            <a:ext cx="2091109" cy="1127858"/>
          </a:xfrm>
          <a:prstGeom prst="rect">
            <a:avLst/>
          </a:prstGeom>
        </p:spPr>
      </p:pic>
      <p:pic>
        <p:nvPicPr>
          <p:cNvPr id="9" name="Picture 2" descr="https://lh5.googleusercontent.com/b6p4dlOhTo1L9GKuj6_iboYSMisHJiKgnYNBJKfTZg1bClfjPxRY0M2mwaYbFZ_Hg8LZCVaCohVQSePOvOEiyrpwyJYUthSOZWWHGYxZeLIOmgEhR2Dcm4aKgRQz3UHIThtZ">
            <a:extLst>
              <a:ext uri="{FF2B5EF4-FFF2-40B4-BE49-F238E27FC236}">
                <a16:creationId xmlns:a16="http://schemas.microsoft.com/office/drawing/2014/main" id="{59390987-DFBC-46FA-B4D4-B77C180AC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902" y="1283789"/>
            <a:ext cx="4305634" cy="5319804"/>
          </a:xfrm>
          <a:prstGeom prst="rect">
            <a:avLst/>
          </a:prstGeom>
          <a:noFill/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4161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ong bridge over a body of water with a city in the background&#10;&#10;Description automatically generated">
            <a:extLst>
              <a:ext uri="{FF2B5EF4-FFF2-40B4-BE49-F238E27FC236}">
                <a16:creationId xmlns:a16="http://schemas.microsoft.com/office/drawing/2014/main" id="{479EB966-FAD4-433B-8F1F-B15227EFDBF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1" y="0"/>
            <a:ext cx="12192000" cy="6958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AC9C40-3DE4-4B5F-AEF4-4DDBC602F2EC}"/>
              </a:ext>
            </a:extLst>
          </p:cNvPr>
          <p:cNvSpPr txBox="1">
            <a:spLocks/>
          </p:cNvSpPr>
          <p:nvPr/>
        </p:nvSpPr>
        <p:spPr>
          <a:xfrm>
            <a:off x="105270" y="232175"/>
            <a:ext cx="10515600" cy="9565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5400" b="1" dirty="0">
              <a:solidFill>
                <a:srgbClr val="283891"/>
              </a:solidFill>
              <a:effectLst>
                <a:outerShdw blurRad="50800" dist="63500" dir="2700000" algn="tl" rotWithShape="0">
                  <a:prstClr val="black">
                    <a:alpha val="44000"/>
                  </a:prstClr>
                </a:outerShdw>
              </a:effectLst>
              <a:latin typeface="Gill Sans MT" panose="020B0502020104020203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5B8F87-E3DA-4D99-A6B2-9C98B7516B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3870" y="232534"/>
            <a:ext cx="2091109" cy="112785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2784B684-D100-4F0D-BB18-319606D5CB2F}"/>
              </a:ext>
            </a:extLst>
          </p:cNvPr>
          <p:cNvSpPr txBox="1">
            <a:spLocks/>
          </p:cNvSpPr>
          <p:nvPr/>
        </p:nvSpPr>
        <p:spPr>
          <a:xfrm>
            <a:off x="336801" y="231995"/>
            <a:ext cx="4970923" cy="9565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b="1" dirty="0">
                <a:solidFill>
                  <a:srgbClr val="283891"/>
                </a:solidFill>
                <a:effectLst>
                  <a:outerShdw blurRad="50800" dist="63500" dir="2700000" algn="tl" rotWithShape="0">
                    <a:prstClr val="black">
                      <a:alpha val="44000"/>
                    </a:prstClr>
                  </a:outerShdw>
                </a:effectLst>
                <a:latin typeface="Gill Sans MT" panose="020B0502020104020203" pitchFamily="34" charset="0"/>
              </a:rPr>
              <a:t>What’s at Stake?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FB0794EF-9C15-4AAC-87B6-F4F9A4392A1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01442660"/>
              </p:ext>
            </p:extLst>
          </p:nvPr>
        </p:nvGraphicFramePr>
        <p:xfrm>
          <a:off x="1839310" y="884982"/>
          <a:ext cx="8748531" cy="58323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028" name="Picture 4" descr="https://lh3.googleusercontent.com/XbIvMtighKrijAjP3h2Gvq-QC2LVo-oBwSO1tAp-TYS1pLOkwns4_5ixDcImFWuLUEtEGwcv_9nBfUjQhFvs-A0Ehl3IBI9-Z8bN4h9uFnFcWEXRZN_7fgOUz0br1DDEUfIrJN4Y950">
            <a:extLst>
              <a:ext uri="{FF2B5EF4-FFF2-40B4-BE49-F238E27FC236}">
                <a16:creationId xmlns:a16="http://schemas.microsoft.com/office/drawing/2014/main" id="{C4DE0443-DEE1-4EA2-B6AD-D584EE4649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6"/>
          <a:stretch/>
        </p:blipFill>
        <p:spPr bwMode="auto">
          <a:xfrm>
            <a:off x="4953975" y="2679739"/>
            <a:ext cx="2540943" cy="2217489"/>
          </a:xfrm>
          <a:prstGeom prst="rect">
            <a:avLst/>
          </a:prstGeom>
          <a:noFill/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1116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ong bridge over a body of water with a city in the background&#10;&#10;Description automatically generated">
            <a:extLst>
              <a:ext uri="{FF2B5EF4-FFF2-40B4-BE49-F238E27FC236}">
                <a16:creationId xmlns:a16="http://schemas.microsoft.com/office/drawing/2014/main" id="{479EB966-FAD4-433B-8F1F-B15227EFDBF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1" y="0"/>
            <a:ext cx="12192000" cy="6958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AC9C40-3DE4-4B5F-AEF4-4DDBC602F2EC}"/>
              </a:ext>
            </a:extLst>
          </p:cNvPr>
          <p:cNvSpPr txBox="1">
            <a:spLocks/>
          </p:cNvSpPr>
          <p:nvPr/>
        </p:nvSpPr>
        <p:spPr>
          <a:xfrm>
            <a:off x="105270" y="232175"/>
            <a:ext cx="10515600" cy="9565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5400" b="1" dirty="0">
              <a:solidFill>
                <a:srgbClr val="283891"/>
              </a:solidFill>
              <a:effectLst>
                <a:outerShdw blurRad="50800" dist="63500" dir="2700000" algn="tl" rotWithShape="0">
                  <a:prstClr val="black">
                    <a:alpha val="44000"/>
                  </a:prstClr>
                </a:outerShdw>
              </a:effectLst>
              <a:latin typeface="Gill Sans MT" panose="020B0502020104020203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5B8F87-E3DA-4D99-A6B2-9C98B7516B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3870" y="232534"/>
            <a:ext cx="2091109" cy="112785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2784B684-D100-4F0D-BB18-319606D5CB2F}"/>
              </a:ext>
            </a:extLst>
          </p:cNvPr>
          <p:cNvSpPr txBox="1">
            <a:spLocks/>
          </p:cNvSpPr>
          <p:nvPr/>
        </p:nvSpPr>
        <p:spPr>
          <a:xfrm>
            <a:off x="336801" y="231995"/>
            <a:ext cx="10015889" cy="9565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b="1" dirty="0">
                <a:solidFill>
                  <a:srgbClr val="283891"/>
                </a:solidFill>
                <a:effectLst>
                  <a:outerShdw blurRad="50800" dist="63500" dir="2700000" algn="tl" rotWithShape="0">
                    <a:prstClr val="black">
                      <a:alpha val="44000"/>
                    </a:prstClr>
                  </a:outerShdw>
                </a:effectLst>
                <a:latin typeface="Gill Sans MT" panose="020B0502020104020203" pitchFamily="34" charset="0"/>
              </a:rPr>
              <a:t>What Do We Know When Deciding?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6FE50C-604E-4F14-8653-0B4AEED13A3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850" t="26800" r="24100" b="6667"/>
          <a:stretch/>
        </p:blipFill>
        <p:spPr>
          <a:xfrm>
            <a:off x="589722" y="1214721"/>
            <a:ext cx="7310694" cy="5578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364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ong bridge over a body of water with a city in the background&#10;&#10;Description automatically generated">
            <a:extLst>
              <a:ext uri="{FF2B5EF4-FFF2-40B4-BE49-F238E27FC236}">
                <a16:creationId xmlns:a16="http://schemas.microsoft.com/office/drawing/2014/main" id="{479EB966-FAD4-433B-8F1F-B15227EFDBF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1" y="0"/>
            <a:ext cx="12192000" cy="6958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AC9C40-3DE4-4B5F-AEF4-4DDBC602F2EC}"/>
              </a:ext>
            </a:extLst>
          </p:cNvPr>
          <p:cNvSpPr txBox="1">
            <a:spLocks/>
          </p:cNvSpPr>
          <p:nvPr/>
        </p:nvSpPr>
        <p:spPr>
          <a:xfrm>
            <a:off x="105270" y="232175"/>
            <a:ext cx="10515600" cy="9565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5400" b="1" dirty="0">
              <a:solidFill>
                <a:srgbClr val="283891"/>
              </a:solidFill>
              <a:effectLst>
                <a:outerShdw blurRad="50800" dist="63500" dir="2700000" algn="tl" rotWithShape="0">
                  <a:prstClr val="black">
                    <a:alpha val="44000"/>
                  </a:prstClr>
                </a:outerShdw>
              </a:effectLst>
              <a:latin typeface="Gill Sans MT" panose="020B0502020104020203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5B8F87-E3DA-4D99-A6B2-9C98B7516B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3870" y="232534"/>
            <a:ext cx="2091109" cy="112785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2784B684-D100-4F0D-BB18-319606D5CB2F}"/>
              </a:ext>
            </a:extLst>
          </p:cNvPr>
          <p:cNvSpPr txBox="1">
            <a:spLocks/>
          </p:cNvSpPr>
          <p:nvPr/>
        </p:nvSpPr>
        <p:spPr>
          <a:xfrm>
            <a:off x="336801" y="231995"/>
            <a:ext cx="10015889" cy="9565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b="1" dirty="0">
                <a:solidFill>
                  <a:srgbClr val="283891"/>
                </a:solidFill>
                <a:effectLst>
                  <a:outerShdw blurRad="50800" dist="63500" dir="2700000" algn="tl" rotWithShape="0">
                    <a:prstClr val="black">
                      <a:alpha val="44000"/>
                    </a:prstClr>
                  </a:outerShdw>
                </a:effectLst>
                <a:latin typeface="Gill Sans MT" panose="020B0502020104020203" pitchFamily="34" charset="0"/>
              </a:rPr>
              <a:t>What More Should We Know?</a:t>
            </a:r>
          </a:p>
        </p:txBody>
      </p:sp>
      <p:pic>
        <p:nvPicPr>
          <p:cNvPr id="5" name="Picture 4" descr="A picture containing person, text, indoor, photo&#10;&#10;Description generated with high confidence">
            <a:extLst>
              <a:ext uri="{FF2B5EF4-FFF2-40B4-BE49-F238E27FC236}">
                <a16:creationId xmlns:a16="http://schemas.microsoft.com/office/drawing/2014/main" id="{703F73F2-6AB0-46DA-AB11-E9EA03378AE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2" t="12471" r="14836" b="21549"/>
          <a:stretch/>
        </p:blipFill>
        <p:spPr>
          <a:xfrm>
            <a:off x="226434" y="2079781"/>
            <a:ext cx="3264977" cy="4075200"/>
          </a:xfrm>
          <a:prstGeom prst="rect">
            <a:avLst/>
          </a:prstGeom>
        </p:spPr>
      </p:pic>
      <p:pic>
        <p:nvPicPr>
          <p:cNvPr id="9" name="Picture 8" descr="Image result for maslow’s hierarchy pyramid blank">
            <a:extLst>
              <a:ext uri="{FF2B5EF4-FFF2-40B4-BE49-F238E27FC236}">
                <a16:creationId xmlns:a16="http://schemas.microsoft.com/office/drawing/2014/main" id="{C8290D0E-26D9-4B51-A4ED-C9764E8E1441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0" t="22189" r="39630" b="5699"/>
          <a:stretch/>
        </p:blipFill>
        <p:spPr bwMode="auto">
          <a:xfrm>
            <a:off x="3819028" y="2081049"/>
            <a:ext cx="4576020" cy="40752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7ABEC09-EE0B-4B99-83DA-971CDDC7ADCA}"/>
              </a:ext>
            </a:extLst>
          </p:cNvPr>
          <p:cNvSpPr txBox="1"/>
          <p:nvPr/>
        </p:nvSpPr>
        <p:spPr>
          <a:xfrm>
            <a:off x="8395047" y="2083435"/>
            <a:ext cx="3413498" cy="40626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600" dirty="0">
              <a:solidFill>
                <a:srgbClr val="B91F29"/>
              </a:solidFill>
            </a:endParaRPr>
          </a:p>
          <a:p>
            <a:r>
              <a:rPr lang="en-US" dirty="0">
                <a:solidFill>
                  <a:srgbClr val="B91F29"/>
                </a:solidFill>
              </a:rPr>
              <a:t>Problem-Solving, Future Planning</a:t>
            </a:r>
          </a:p>
          <a:p>
            <a:endParaRPr lang="en-US" sz="3000" dirty="0"/>
          </a:p>
          <a:p>
            <a:r>
              <a:rPr lang="en-US" dirty="0">
                <a:solidFill>
                  <a:srgbClr val="D37A28"/>
                </a:solidFill>
              </a:rPr>
              <a:t>Respect, Confidence, Achievement</a:t>
            </a:r>
          </a:p>
          <a:p>
            <a:endParaRPr lang="en-US" sz="3000" dirty="0"/>
          </a:p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Family, Community Connections</a:t>
            </a:r>
          </a:p>
          <a:p>
            <a:endParaRPr lang="en-US" sz="3000" dirty="0"/>
          </a:p>
          <a:p>
            <a:r>
              <a:rPr lang="en-US" dirty="0">
                <a:solidFill>
                  <a:srgbClr val="01BE02"/>
                </a:solidFill>
              </a:rPr>
              <a:t>Employment, Healthcare, Stability</a:t>
            </a:r>
          </a:p>
          <a:p>
            <a:endParaRPr lang="en-US" sz="3000" dirty="0"/>
          </a:p>
          <a:p>
            <a:r>
              <a:rPr lang="en-US" dirty="0">
                <a:solidFill>
                  <a:srgbClr val="1A75BB"/>
                </a:solidFill>
              </a:rPr>
              <a:t>Housing, Food, Basic Needs</a:t>
            </a:r>
          </a:p>
          <a:p>
            <a:endParaRPr lang="en-US" sz="3400" dirty="0">
              <a:solidFill>
                <a:srgbClr val="1A75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1051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ong bridge over a body of water with a city in the background&#10;&#10;Description automatically generated">
            <a:extLst>
              <a:ext uri="{FF2B5EF4-FFF2-40B4-BE49-F238E27FC236}">
                <a16:creationId xmlns:a16="http://schemas.microsoft.com/office/drawing/2014/main" id="{479EB966-FAD4-433B-8F1F-B15227EFDBF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1" y="0"/>
            <a:ext cx="12192000" cy="6958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AC9C40-3DE4-4B5F-AEF4-4DDBC602F2EC}"/>
              </a:ext>
            </a:extLst>
          </p:cNvPr>
          <p:cNvSpPr txBox="1">
            <a:spLocks/>
          </p:cNvSpPr>
          <p:nvPr/>
        </p:nvSpPr>
        <p:spPr>
          <a:xfrm>
            <a:off x="105270" y="232175"/>
            <a:ext cx="10515600" cy="9565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5400" b="1" dirty="0">
              <a:solidFill>
                <a:srgbClr val="283891"/>
              </a:solidFill>
              <a:effectLst>
                <a:outerShdw blurRad="50800" dist="63500" dir="2700000" algn="tl" rotWithShape="0">
                  <a:prstClr val="black">
                    <a:alpha val="44000"/>
                  </a:prstClr>
                </a:outerShdw>
              </a:effectLst>
              <a:latin typeface="Gill Sans MT" panose="020B0502020104020203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5B8F87-E3DA-4D99-A6B2-9C98B7516B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3870" y="232534"/>
            <a:ext cx="2091109" cy="112785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2784B684-D100-4F0D-BB18-319606D5CB2F}"/>
              </a:ext>
            </a:extLst>
          </p:cNvPr>
          <p:cNvSpPr txBox="1">
            <a:spLocks/>
          </p:cNvSpPr>
          <p:nvPr/>
        </p:nvSpPr>
        <p:spPr>
          <a:xfrm>
            <a:off x="336801" y="231995"/>
            <a:ext cx="10015889" cy="9565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b="1" dirty="0">
                <a:solidFill>
                  <a:srgbClr val="283891"/>
                </a:solidFill>
                <a:effectLst>
                  <a:outerShdw blurRad="50800" dist="63500" dir="2700000" algn="tl" rotWithShape="0">
                    <a:prstClr val="black">
                      <a:alpha val="44000"/>
                    </a:prstClr>
                  </a:outerShdw>
                </a:effectLst>
                <a:latin typeface="Gill Sans MT" panose="020B0502020104020203" pitchFamily="34" charset="0"/>
              </a:rPr>
              <a:t>How Does This Work?</a:t>
            </a:r>
          </a:p>
        </p:txBody>
      </p:sp>
      <p:graphicFrame>
        <p:nvGraphicFramePr>
          <p:cNvPr id="11" name="Content Placeholder 7">
            <a:extLst>
              <a:ext uri="{FF2B5EF4-FFF2-40B4-BE49-F238E27FC236}">
                <a16:creationId xmlns:a16="http://schemas.microsoft.com/office/drawing/2014/main" id="{4C9C321A-A987-4946-BA2B-A7A6EFB6FB1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61237244"/>
              </p:ext>
            </p:extLst>
          </p:nvPr>
        </p:nvGraphicFramePr>
        <p:xfrm>
          <a:off x="336801" y="903767"/>
          <a:ext cx="11698178" cy="61242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2140222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ong bridge over a body of water with a city in the background&#10;&#10;Description automatically generated">
            <a:extLst>
              <a:ext uri="{FF2B5EF4-FFF2-40B4-BE49-F238E27FC236}">
                <a16:creationId xmlns:a16="http://schemas.microsoft.com/office/drawing/2014/main" id="{479EB966-FAD4-433B-8F1F-B15227EFDBF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1" y="0"/>
            <a:ext cx="12192000" cy="6958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AC9C40-3DE4-4B5F-AEF4-4DDBC602F2EC}"/>
              </a:ext>
            </a:extLst>
          </p:cNvPr>
          <p:cNvSpPr txBox="1">
            <a:spLocks/>
          </p:cNvSpPr>
          <p:nvPr/>
        </p:nvSpPr>
        <p:spPr>
          <a:xfrm>
            <a:off x="105270" y="232175"/>
            <a:ext cx="10515600" cy="9565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5400" b="1" dirty="0">
              <a:solidFill>
                <a:srgbClr val="283891"/>
              </a:solidFill>
              <a:effectLst>
                <a:outerShdw blurRad="50800" dist="63500" dir="2700000" algn="tl" rotWithShape="0">
                  <a:prstClr val="black">
                    <a:alpha val="44000"/>
                  </a:prstClr>
                </a:outerShdw>
              </a:effectLst>
              <a:latin typeface="Gill Sans MT" panose="020B0502020104020203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5B8F87-E3DA-4D99-A6B2-9C98B7516B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3870" y="232534"/>
            <a:ext cx="2091109" cy="112785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2784B684-D100-4F0D-BB18-319606D5CB2F}"/>
              </a:ext>
            </a:extLst>
          </p:cNvPr>
          <p:cNvSpPr txBox="1">
            <a:spLocks/>
          </p:cNvSpPr>
          <p:nvPr/>
        </p:nvSpPr>
        <p:spPr>
          <a:xfrm>
            <a:off x="336801" y="231995"/>
            <a:ext cx="10015889" cy="9565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b="1" dirty="0">
                <a:solidFill>
                  <a:srgbClr val="283891"/>
                </a:solidFill>
                <a:effectLst>
                  <a:outerShdw blurRad="50800" dist="63500" dir="2700000" algn="tl" rotWithShape="0">
                    <a:prstClr val="black">
                      <a:alpha val="44000"/>
                    </a:prstClr>
                  </a:outerShdw>
                </a:effectLst>
                <a:latin typeface="Gill Sans MT" panose="020B0502020104020203" pitchFamily="34" charset="0"/>
              </a:rPr>
              <a:t>How Can You Help?</a:t>
            </a:r>
          </a:p>
        </p:txBody>
      </p:sp>
      <p:pic>
        <p:nvPicPr>
          <p:cNvPr id="1027" name="Picture 3" descr="5ddc61ba-ec74-46fb-864d-f7faaf57e1f0@namprd06">
            <a:extLst>
              <a:ext uri="{FF2B5EF4-FFF2-40B4-BE49-F238E27FC236}">
                <a16:creationId xmlns:a16="http://schemas.microsoft.com/office/drawing/2014/main" id="{C423685D-32D0-4E31-B801-DDF6CD600D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6327" y="1292436"/>
            <a:ext cx="7933434" cy="5269889"/>
          </a:xfrm>
          <a:prstGeom prst="rect">
            <a:avLst/>
          </a:prstGeom>
          <a:noFill/>
          <a:ln>
            <a:noFill/>
          </a:ln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09843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long bridge over a body of water with a city in the background&#10;&#10;Description automatically generated">
            <a:extLst>
              <a:ext uri="{FF2B5EF4-FFF2-40B4-BE49-F238E27FC236}">
                <a16:creationId xmlns:a16="http://schemas.microsoft.com/office/drawing/2014/main" id="{2FA7DE45-BA76-4201-9BE5-D6E37DF5321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818"/>
            <a:ext cx="12192000" cy="6958818"/>
          </a:xfrm>
          <a:prstGeom prst="rect">
            <a:avLst/>
          </a:prstGeom>
        </p:spPr>
      </p:pic>
      <p:pic>
        <p:nvPicPr>
          <p:cNvPr id="1028" name="Picture 4" descr="Image may contain: 5 people, people sitting, table and indoor">
            <a:extLst>
              <a:ext uri="{FF2B5EF4-FFF2-40B4-BE49-F238E27FC236}">
                <a16:creationId xmlns:a16="http://schemas.microsoft.com/office/drawing/2014/main" id="{3F0DD759-EB8B-4306-9294-7374CE68D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71950"/>
            <a:ext cx="2686050" cy="268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age may contain: 1 person">
            <a:extLst>
              <a:ext uri="{FF2B5EF4-FFF2-40B4-BE49-F238E27FC236}">
                <a16:creationId xmlns:a16="http://schemas.microsoft.com/office/drawing/2014/main" id="{291F72A7-495D-411E-BED6-BBB0A0382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00818"/>
            <a:ext cx="3011804" cy="236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AE26954-435D-4ED2-A293-677FD65E49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851" y="4693308"/>
            <a:ext cx="4451150" cy="216469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A2747FA-8E9C-48C4-AF13-8E0CE7A060D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49"/>
          <a:stretch/>
        </p:blipFill>
        <p:spPr>
          <a:xfrm>
            <a:off x="3474738" y="4238625"/>
            <a:ext cx="4388426" cy="2619374"/>
          </a:xfrm>
          <a:prstGeom prst="rect">
            <a:avLst/>
          </a:prstGeom>
        </p:spPr>
      </p:pic>
      <p:pic>
        <p:nvPicPr>
          <p:cNvPr id="1034" name="Picture 10" descr="Image may contain: 9 people, people standing and outdoor">
            <a:extLst>
              <a:ext uri="{FF2B5EF4-FFF2-40B4-BE49-F238E27FC236}">
                <a16:creationId xmlns:a16="http://schemas.microsoft.com/office/drawing/2014/main" id="{BC8C7998-F1B9-413D-A80C-DACE5F270B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50" y="4238625"/>
            <a:ext cx="2619375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E9541F3-7AEC-46EC-B754-15AEC48EDD2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1" r="1" b="27177"/>
          <a:stretch/>
        </p:blipFill>
        <p:spPr>
          <a:xfrm>
            <a:off x="-2" y="2169873"/>
            <a:ext cx="3794760" cy="20105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E22B535-C16E-456F-AF3E-FB3732A8099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58" t="34288" r="15206" b="41658"/>
          <a:stretch/>
        </p:blipFill>
        <p:spPr>
          <a:xfrm>
            <a:off x="7829041" y="2442448"/>
            <a:ext cx="4372758" cy="23090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76C47BA-208D-4331-833B-025C634563B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6" b="14061"/>
          <a:stretch/>
        </p:blipFill>
        <p:spPr>
          <a:xfrm>
            <a:off x="8078546" y="1346768"/>
            <a:ext cx="4123253" cy="18292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4FF15D2-D08B-48B3-94F3-F1EB3D06DA0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803" y="5181"/>
            <a:ext cx="3879191" cy="2182045"/>
          </a:xfrm>
          <a:prstGeom prst="rect">
            <a:avLst/>
          </a:prstGeom>
        </p:spPr>
      </p:pic>
      <p:pic>
        <p:nvPicPr>
          <p:cNvPr id="18" name="Picture 2" descr="Image may contain: 23 people, people smiling, people standing">
            <a:extLst>
              <a:ext uri="{FF2B5EF4-FFF2-40B4-BE49-F238E27FC236}">
                <a16:creationId xmlns:a16="http://schemas.microsoft.com/office/drawing/2014/main" id="{E05FD6DF-20B5-4491-916E-8DAA81469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1754" y="-92464"/>
            <a:ext cx="3300045" cy="1430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159241D-08B4-4C9F-B8EC-36D271B7A850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61" t="21091" r="19303" b="19757"/>
          <a:stretch/>
        </p:blipFill>
        <p:spPr>
          <a:xfrm>
            <a:off x="5875936" y="-68974"/>
            <a:ext cx="3217669" cy="202087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C300C36-CF1D-457A-BE0B-1CA2D0B7E23C}"/>
              </a:ext>
            </a:extLst>
          </p:cNvPr>
          <p:cNvSpPr/>
          <p:nvPr/>
        </p:nvSpPr>
        <p:spPr>
          <a:xfrm>
            <a:off x="9799" y="-100818"/>
            <a:ext cx="12192000" cy="6958818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6D186E7-A0AB-4098-AD76-E947074526C5}"/>
              </a:ext>
            </a:extLst>
          </p:cNvPr>
          <p:cNvSpPr/>
          <p:nvPr/>
        </p:nvSpPr>
        <p:spPr>
          <a:xfrm>
            <a:off x="-30439" y="-100819"/>
            <a:ext cx="12192000" cy="6958818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28ED7DB-528D-45B4-8073-4B0189E83272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9"/>
          <a:stretch/>
        </p:blipFill>
        <p:spPr>
          <a:xfrm>
            <a:off x="3090301" y="1836533"/>
            <a:ext cx="5313495" cy="2856774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284528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2643</TotalTime>
  <Words>293</Words>
  <Application>Microsoft Office PowerPoint</Application>
  <PresentationFormat>Widescreen</PresentationFormat>
  <Paragraphs>47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Gill Sans MT</vt:lpstr>
      <vt:lpstr>Symbol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Mandy Nace</dc:creator>
  <cp:lastModifiedBy>Kavita Goyal</cp:lastModifiedBy>
  <cp:revision>333</cp:revision>
  <cp:lastPrinted>2019-11-14T18:28:30Z</cp:lastPrinted>
  <dcterms:created xsi:type="dcterms:W3CDTF">2019-04-10T15:30:13Z</dcterms:created>
  <dcterms:modified xsi:type="dcterms:W3CDTF">2019-11-14T21:31:34Z</dcterms:modified>
</cp:coreProperties>
</file>